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88" r:id="rId2"/>
    <p:sldId id="291" r:id="rId3"/>
    <p:sldId id="292" r:id="rId4"/>
    <p:sldId id="271" r:id="rId5"/>
    <p:sldId id="293" r:id="rId6"/>
    <p:sldId id="256" r:id="rId7"/>
    <p:sldId id="259" r:id="rId8"/>
    <p:sldId id="257" r:id="rId9"/>
    <p:sldId id="290" r:id="rId10"/>
    <p:sldId id="260" r:id="rId11"/>
    <p:sldId id="262" r:id="rId12"/>
    <p:sldId id="263" r:id="rId13"/>
    <p:sldId id="264" r:id="rId14"/>
    <p:sldId id="295" r:id="rId15"/>
    <p:sldId id="294" r:id="rId16"/>
    <p:sldId id="267" r:id="rId17"/>
    <p:sldId id="266" r:id="rId18"/>
    <p:sldId id="270" r:id="rId19"/>
    <p:sldId id="272" r:id="rId20"/>
    <p:sldId id="308" r:id="rId21"/>
    <p:sldId id="297" r:id="rId22"/>
    <p:sldId id="309" r:id="rId23"/>
    <p:sldId id="304" r:id="rId24"/>
    <p:sldId id="305" r:id="rId25"/>
    <p:sldId id="299" r:id="rId26"/>
    <p:sldId id="301" r:id="rId27"/>
    <p:sldId id="277" r:id="rId28"/>
    <p:sldId id="303" r:id="rId29"/>
    <p:sldId id="302" r:id="rId30"/>
    <p:sldId id="306" r:id="rId31"/>
    <p:sldId id="281" r:id="rId32"/>
    <p:sldId id="310" r:id="rId33"/>
    <p:sldId id="311" r:id="rId34"/>
    <p:sldId id="282" r:id="rId35"/>
    <p:sldId id="283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1"/>
  </p:normalViewPr>
  <p:slideViewPr>
    <p:cSldViewPr snapToGrid="0" showGuides="1">
      <p:cViewPr varScale="1">
        <p:scale>
          <a:sx n="111" d="100"/>
          <a:sy n="111" d="100"/>
        </p:scale>
        <p:origin x="5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1DE8AE-EA2B-1C4D-8D05-4289F9CAFA52}" type="datetimeFigureOut">
              <a:rPr lang="en-US" smtClean="0"/>
              <a:t>6/17/25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9CEDFD-6A94-7441-8312-F62DB52A9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283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be two different people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CEDFD-6A94-7441-8312-F62DB52A905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268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31CC37-6A0C-1940-41BD-A65C588B9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449A0A-9530-71D4-2F2F-3E03E7AC34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EF969F-C087-0014-FDC1-74787D5723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be two different people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9862B7-F027-2813-37F0-603B99ED20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CEDFD-6A94-7441-8312-F62DB52A905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441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475ACF-1C1E-3B53-CD30-BF1F4F9E1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51FC3B-FA91-E6E0-1A65-B21340B01AC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12B906-D81A-E37B-E146-F9764C4952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be two different people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F3B2C8-EE87-BFC8-9ACB-88E985B215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CEDFD-6A94-7441-8312-F62DB52A905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74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A0D7C2-703F-2BD9-EDED-50C597ED87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C7FAFC0-C0A4-A9E0-83C3-3FE0C05F63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2F8CA6-783F-C4CB-8851-2EDA057CC48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be two different people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B8D83-CA1E-E3A6-FFDE-12CBDFE40F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CEDFD-6A94-7441-8312-F62DB52A905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961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/Smithsonian/</a:t>
            </a:r>
            <a:r>
              <a:rPr lang="en-US" dirty="0" err="1"/>
              <a:t>SERC_data_science</a:t>
            </a:r>
            <a:r>
              <a:rPr lang="en-US" dirty="0"/>
              <a:t>/pull/1/conflicts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9CEDFD-6A94-7441-8312-F62DB52A905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510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B0C8B-6AFC-8A50-F9E1-1C523DFDF9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9DE938-5A09-42AC-C0FE-D48661983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D5AD4-35DB-982C-77D9-5C1DC6199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2ED15-CCE2-B79B-C25F-7CCC308C1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600BE-1D16-EC0E-3982-CA4E33BC6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7468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4F810-E0B5-0034-3187-14E50EBC9A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BBA31C-F33B-218B-6996-6862BAFFB4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F2EC96-DF42-0D96-D61D-004F92CC2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4D982-B240-DBCD-E3F3-D5F6FCF03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B814E6-A14E-0DC9-6775-2A24B6A8A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091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8D8774-01E6-5789-848D-E108AE1FDD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FABE8-0146-0746-0066-E4BF55E5F0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92E71-E964-A55E-1DB0-FEBFA24DD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3B726-5322-6515-867F-F5186CA56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915D6-D172-A8D2-5FC6-78FB9C71C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51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5A920-F1FF-2D44-893F-C0C0609CE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EAC20-8CB3-6B12-3A34-144D31F84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FA156-303C-58D9-7835-67035C3C0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43EDA8-F9D3-A405-FEC7-3CE7DE8E1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406DA-BA5C-702E-3BB6-74BF8F7DA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929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16AF7-07FE-C953-3E14-CC5BBC952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78210-3492-A96D-6668-C4E54791D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A4A22-39B3-3AF6-57FD-7277BDBC3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A1B1C-82DE-6EAB-8A79-67BF25929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07745-8F7F-F853-E0AE-66BF37D7D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838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B68F8-06C4-2714-0E7E-ABA0D10AA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40C30-AE99-6621-C10B-DBBEE43DB1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F9DADB-ED1B-3282-CD7B-384FC18D5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ADB071-4ADF-0E7B-A328-62C626336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79802-B540-7209-C19B-993FAF5A9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F86058-5F8B-54F4-A184-129E59232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296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50808-A25C-213F-FACB-B44276820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13781A-0EEA-5A54-A925-9F45EE303D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767A0-B42E-B1CB-AEAD-E1A349E64F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1D6D61-B21D-D1F8-781A-FB7E049936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28228-ED05-8E89-58C0-8F7AD5B30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DFB2A7-745C-5CF3-09F2-D4AD45A68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C80E7F-52FA-5F9C-693A-F623AEAEA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C6878F-4C66-898E-EA94-D0D08A47A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010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FA877-7757-666F-BBBB-50C454B64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4FC75C-050A-B40F-0EC2-5BD81B56E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E513C3-090E-F57D-A88D-631115CA0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AC9BA9-2571-55B2-E788-5A98ED39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06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FB71E0-67A1-B747-419A-33D743816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D4A590-5C5A-1A93-46FB-1A5F6C26E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096AB1-B42E-442B-1F35-7BE56E596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199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5B315-6D66-9C11-34AA-2F1534DC1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5CF58-83B3-0CD1-B771-B4C74FF4F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E74CCC-E9D1-DE70-A124-66A466E0AF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FBB87D-125F-B525-AFF1-B4EEC9179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98C7F6-21BA-1C3F-A261-80DF8E9F9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E9EB60-73C4-720C-BC06-DC57C6255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16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7AF3E-48FC-2B9D-6E73-0A323408B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1D26BE-69F2-C5DF-F234-B109C2C0DD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0F22DE-D35D-6704-E14F-27607FB31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C44A08-1D7C-96ED-4343-A455180A8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ADB66-10E4-9D4C-54D7-A502CEE67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60FF8C-59AE-0406-2C3B-E4BE3E3F3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25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EABAC8-F4FB-3658-C966-030E629CE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D5818-1E59-122B-CFAC-E30EB4D2A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657CF-1030-EC5B-EBA5-0BF2E0C289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F4AF43-2051-DC43-ADB5-AF5ABBF2A9C1}" type="datetimeFigureOut">
              <a:rPr lang="en-US" smtClean="0"/>
              <a:t>6/17/25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4B2F9-C9DF-C189-98FA-0914E3A5DE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39301-E98B-72EB-4AA8-90A3DFBFEA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98F236-BC5A-8744-871D-44215AAFD0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12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microsoft.com/office/2007/relationships/hdphoto" Target="../media/hdphoto7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microsoft.com/office/2007/relationships/hdphoto" Target="../media/hdphoto7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7.png"/><Relationship Id="rId7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20.svg"/><Relationship Id="rId5" Type="http://schemas.openxmlformats.org/officeDocument/2006/relationships/image" Target="../media/image16.png"/><Relationship Id="rId10" Type="http://schemas.openxmlformats.org/officeDocument/2006/relationships/image" Target="../media/image19.png"/><Relationship Id="rId4" Type="http://schemas.openxmlformats.org/officeDocument/2006/relationships/image" Target="../media/image12.png"/><Relationship Id="rId9" Type="http://schemas.openxmlformats.org/officeDocument/2006/relationships/image" Target="../media/image18.sv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2.png"/><Relationship Id="rId7" Type="http://schemas.openxmlformats.org/officeDocument/2006/relationships/image" Target="../media/image18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microsoft.com/office/2007/relationships/hdphoto" Target="../media/hdphoto4.wdp"/><Relationship Id="rId4" Type="http://schemas.openxmlformats.org/officeDocument/2006/relationships/image" Target="../media/image9.png"/><Relationship Id="rId9" Type="http://schemas.openxmlformats.org/officeDocument/2006/relationships/image" Target="../media/image20.sv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katyang/emoji-cheat-sheet/blob/master/README.md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skills.github.com/" TargetMode="External"/><Relationship Id="rId2" Type="http://schemas.openxmlformats.org/officeDocument/2006/relationships/hyperlink" Target="https://docs.github.com/e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85C026-535F-21B9-7180-AFA215377F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5400" dirty="0"/>
              <a:t>Fundamentals of git and GitHub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2FC7EE3-512D-6BA3-BA73-3E4D097DE9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/>
              <a:t>SERC Data Science Series</a:t>
            </a:r>
          </a:p>
          <a:p>
            <a:pPr algn="l"/>
            <a:r>
              <a:rPr lang="en-US" dirty="0"/>
              <a:t>Abby Lewis</a:t>
            </a:r>
          </a:p>
          <a:p>
            <a:pPr algn="l"/>
            <a:r>
              <a:rPr lang="en-US" dirty="0"/>
              <a:t>17 June 2025</a:t>
            </a:r>
          </a:p>
        </p:txBody>
      </p:sp>
    </p:spTree>
    <p:extLst>
      <p:ext uri="{BB962C8B-B14F-4D97-AF65-F5344CB8AC3E}">
        <p14:creationId xmlns:p14="http://schemas.microsoft.com/office/powerpoint/2010/main" val="31852715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6099D-936D-DF02-476E-171258B93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3058B21F-012C-A80B-FDBD-D50E581E99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EF10DE3D-693C-CA32-0C5A-59A9A6614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F8DA3863-59EB-1B05-0C1C-9EE725B6F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9662AC-C533-A5BC-0BA3-B14D8ED6C6B2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683473-8C36-E2EE-C8CE-1F9A56EE9A1E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11ABDAFC-8268-47B0-6764-6042F103B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C66A6ECC-8974-A2C5-1C3E-B51E247A6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221C8433-62D8-6155-1177-D395FA26F25F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F43F118-E94A-ECBF-BBF0-85B7CF462BAB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01B73DA6-6075-4FCA-DBC7-B11EE009C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E65D790B-CA31-F4D8-3FC3-8650B3F20E01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43A051-85E9-32D9-1C0D-ED553364633F}"/>
              </a:ext>
            </a:extLst>
          </p:cNvPr>
          <p:cNvSpPr txBox="1"/>
          <p:nvPr/>
        </p:nvSpPr>
        <p:spPr>
          <a:xfrm>
            <a:off x="2790397" y="5693358"/>
            <a:ext cx="1507785" cy="3877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45720" tIns="9144" rIns="45720" bIns="9144" rtlCol="0">
            <a:spAutoFit/>
          </a:bodyPr>
          <a:lstStyle/>
          <a:p>
            <a:r>
              <a:rPr lang="en-US" sz="2400" dirty="0"/>
              <a:t>git commit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E781494-3069-07A5-9CA6-F565E5960CE9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853A7-90B1-01D6-7995-AD5E92A67755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AE7982-FEEE-0A33-DC1E-98EE9C13E0A0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1262685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E084C5-C130-302A-7586-00823697B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BF474838-A186-75F7-0950-3D6BFE43B8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F9909675-7B55-1436-71CB-6A7E1A37AB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71" y="5137879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older - Free files and folders icons">
            <a:extLst>
              <a:ext uri="{FF2B5EF4-FFF2-40B4-BE49-F238E27FC236}">
                <a16:creationId xmlns:a16="http://schemas.microsoft.com/office/drawing/2014/main" id="{AA02CC8A-29C9-DE46-418B-F564DF34E4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73" y="508924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EF190168-0551-FF31-C0E1-DD56AA4BE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0D3812FD-246D-2123-9C81-BB3947ED7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2077F82-DD94-0E07-1525-9EDDD0F37CCA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4ADF304-23ED-2CCA-5FF1-AAC76BFF5607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6F084472-A508-4183-5973-A8FDBDB9B8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F8333A98-0242-3020-AB7F-0DF67E6D2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F915E20B-E0A4-6BAB-B6D9-415972E130BB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D3B4FB-05D0-202A-F693-FC3DBEBB9194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E2F54295-3F45-01A6-4533-399642CE7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DA07CB99-C826-B136-736C-DEF7B960480B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CBF32D-AF0F-B17B-84E8-076E65F6B5A1}"/>
              </a:ext>
            </a:extLst>
          </p:cNvPr>
          <p:cNvSpPr txBox="1"/>
          <p:nvPr/>
        </p:nvSpPr>
        <p:spPr>
          <a:xfrm>
            <a:off x="2790397" y="5798060"/>
            <a:ext cx="2466573" cy="3877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45720" tIns="9144" rIns="45720" bIns="9144" rtlCol="0">
            <a:spAutoFit/>
          </a:bodyPr>
          <a:lstStyle/>
          <a:p>
            <a:r>
              <a:rPr lang="en-US" sz="2400" dirty="0"/>
              <a:t>git commit (again)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8A84B11-B45D-FA4F-C81F-5B54200C8CE2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BA7F0899-18C7-C3D9-EC7D-1B675DDF47D7}"/>
              </a:ext>
            </a:extLst>
          </p:cNvPr>
          <p:cNvSpPr/>
          <p:nvPr/>
        </p:nvSpPr>
        <p:spPr>
          <a:xfrm>
            <a:off x="3657600" y="4986808"/>
            <a:ext cx="160361" cy="158398"/>
          </a:xfrm>
          <a:custGeom>
            <a:avLst/>
            <a:gdLst>
              <a:gd name="connsiteX0" fmla="*/ 0 w 160361"/>
              <a:gd name="connsiteY0" fmla="*/ 93571 h 158398"/>
              <a:gd name="connsiteX1" fmla="*/ 126242 w 160361"/>
              <a:gd name="connsiteY1" fmla="*/ 1449 h 158398"/>
              <a:gd name="connsiteX2" fmla="*/ 160361 w 160361"/>
              <a:gd name="connsiteY2" fmla="*/ 158398 h 158398"/>
              <a:gd name="connsiteX3" fmla="*/ 160361 w 160361"/>
              <a:gd name="connsiteY3" fmla="*/ 158398 h 15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61" h="158398">
                <a:moveTo>
                  <a:pt x="0" y="93571"/>
                </a:moveTo>
                <a:cubicBezTo>
                  <a:pt x="49757" y="42108"/>
                  <a:pt x="99515" y="-9355"/>
                  <a:pt x="126242" y="1449"/>
                </a:cubicBezTo>
                <a:cubicBezTo>
                  <a:pt x="152969" y="12253"/>
                  <a:pt x="160361" y="158398"/>
                  <a:pt x="160361" y="158398"/>
                </a:cubicBezTo>
                <a:lnTo>
                  <a:pt x="160361" y="15839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997103-A3B8-8E2B-E35B-505F5FFC4356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4376DB-B3D6-53D8-D840-7CF7999ED001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721223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A6D31-80C1-9A30-03BC-FE2A1B4AFE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3FCE438F-1BDD-440D-C94D-8924AE455C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65CE2948-CF95-9DEC-B653-3329FD4DC4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71" y="5137879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older - Free files and folders icons">
            <a:extLst>
              <a:ext uri="{FF2B5EF4-FFF2-40B4-BE49-F238E27FC236}">
                <a16:creationId xmlns:a16="http://schemas.microsoft.com/office/drawing/2014/main" id="{77E5D345-0559-53A2-68F2-9A61E7201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73" y="508924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83710067-CB29-2939-C8A5-7B11E4E5B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5805528C-687B-DD7A-EE3E-4CFF13485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9602EC4-F76D-807A-7090-AEE24C3003D6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6199253-38E1-CF20-1DB1-4221C4C55495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01109754-5D15-3E63-C56F-447108D1B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5CE4ACD2-5F1F-1822-A050-50B44172E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C20B4E19-F16D-DB53-D378-787698081301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3B15AF-70F1-3F05-983D-8744064AA079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55489731-695B-0066-0009-352EC72DE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673BAD7C-5426-5DE6-0AFF-E8D690D6FD9A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AA771B-C0F0-C0BB-F249-F55104E49036}"/>
              </a:ext>
            </a:extLst>
          </p:cNvPr>
          <p:cNvSpPr txBox="1"/>
          <p:nvPr/>
        </p:nvSpPr>
        <p:spPr>
          <a:xfrm>
            <a:off x="2790397" y="5798060"/>
            <a:ext cx="1507785" cy="3877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45720" tIns="9144" rIns="45720" bIns="9144" rtlCol="0">
            <a:spAutoFit/>
          </a:bodyPr>
          <a:lstStyle/>
          <a:p>
            <a:r>
              <a:rPr lang="en-US" sz="2400" dirty="0"/>
              <a:t>git commit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7B58891B-968E-AE5A-2905-FA487F44EC31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2D2943AD-50AF-4D9D-B1A4-2AF334459D20}"/>
              </a:ext>
            </a:extLst>
          </p:cNvPr>
          <p:cNvSpPr/>
          <p:nvPr/>
        </p:nvSpPr>
        <p:spPr>
          <a:xfrm>
            <a:off x="3657600" y="4986808"/>
            <a:ext cx="160361" cy="158398"/>
          </a:xfrm>
          <a:custGeom>
            <a:avLst/>
            <a:gdLst>
              <a:gd name="connsiteX0" fmla="*/ 0 w 160361"/>
              <a:gd name="connsiteY0" fmla="*/ 93571 h 158398"/>
              <a:gd name="connsiteX1" fmla="*/ 126242 w 160361"/>
              <a:gd name="connsiteY1" fmla="*/ 1449 h 158398"/>
              <a:gd name="connsiteX2" fmla="*/ 160361 w 160361"/>
              <a:gd name="connsiteY2" fmla="*/ 158398 h 158398"/>
              <a:gd name="connsiteX3" fmla="*/ 160361 w 160361"/>
              <a:gd name="connsiteY3" fmla="*/ 158398 h 15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61" h="158398">
                <a:moveTo>
                  <a:pt x="0" y="93571"/>
                </a:moveTo>
                <a:cubicBezTo>
                  <a:pt x="49757" y="42108"/>
                  <a:pt x="99515" y="-9355"/>
                  <a:pt x="126242" y="1449"/>
                </a:cubicBezTo>
                <a:cubicBezTo>
                  <a:pt x="152969" y="12253"/>
                  <a:pt x="160361" y="158398"/>
                  <a:pt x="160361" y="158398"/>
                </a:cubicBezTo>
                <a:lnTo>
                  <a:pt x="160361" y="15839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68FB16-9B5E-EAF9-268C-129725426651}"/>
              </a:ext>
            </a:extLst>
          </p:cNvPr>
          <p:cNvSpPr txBox="1"/>
          <p:nvPr/>
        </p:nvSpPr>
        <p:spPr>
          <a:xfrm>
            <a:off x="5021667" y="5333614"/>
            <a:ext cx="1233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push</a:t>
            </a:r>
          </a:p>
        </p:txBody>
      </p:sp>
      <p:pic>
        <p:nvPicPr>
          <p:cNvPr id="16" name="Picture 15" descr="Folder - Free files and folders icons">
            <a:extLst>
              <a:ext uri="{FF2B5EF4-FFF2-40B4-BE49-F238E27FC236}">
                <a16:creationId xmlns:a16="http://schemas.microsoft.com/office/drawing/2014/main" id="{17C99B4E-24A2-3E44-6CAE-E9C5ADF21D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971" y="5846751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Folder - Free files and folders icons">
            <a:extLst>
              <a:ext uri="{FF2B5EF4-FFF2-40B4-BE49-F238E27FC236}">
                <a16:creationId xmlns:a16="http://schemas.microsoft.com/office/drawing/2014/main" id="{83DCD22E-A55E-BB33-53C9-988A9A8FCF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973" y="579811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Folder - Free files and folders icons">
            <a:extLst>
              <a:ext uri="{FF2B5EF4-FFF2-40B4-BE49-F238E27FC236}">
                <a16:creationId xmlns:a16="http://schemas.microsoft.com/office/drawing/2014/main" id="{0DEADF85-0473-2397-E8C6-2328C321D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000" y="572629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A869B86C-0C62-8D7D-84D5-31EE110AEB9B}"/>
              </a:ext>
            </a:extLst>
          </p:cNvPr>
          <p:cNvSpPr/>
          <p:nvPr/>
        </p:nvSpPr>
        <p:spPr>
          <a:xfrm flipH="1">
            <a:off x="5504723" y="5931240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CAEA054-9155-46C9-8974-DA19C2815E36}"/>
              </a:ext>
            </a:extLst>
          </p:cNvPr>
          <p:cNvSpPr/>
          <p:nvPr/>
        </p:nvSpPr>
        <p:spPr>
          <a:xfrm>
            <a:off x="3950891" y="3466269"/>
            <a:ext cx="3289000" cy="1912476"/>
          </a:xfrm>
          <a:custGeom>
            <a:avLst/>
            <a:gdLst>
              <a:gd name="connsiteX0" fmla="*/ 0 w 3935392"/>
              <a:gd name="connsiteY0" fmla="*/ 1840375 h 1840375"/>
              <a:gd name="connsiteX1" fmla="*/ 2812648 w 3935392"/>
              <a:gd name="connsiteY1" fmla="*/ 1527859 h 1840375"/>
              <a:gd name="connsiteX2" fmla="*/ 3935392 w 3935392"/>
              <a:gd name="connsiteY2" fmla="*/ 0 h 1840375"/>
              <a:gd name="connsiteX3" fmla="*/ 3935392 w 3935392"/>
              <a:gd name="connsiteY3" fmla="*/ 0 h 184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35392" h="1840375">
                <a:moveTo>
                  <a:pt x="0" y="1840375"/>
                </a:moveTo>
                <a:cubicBezTo>
                  <a:pt x="1078375" y="1837481"/>
                  <a:pt x="2156750" y="1834588"/>
                  <a:pt x="2812648" y="1527859"/>
                </a:cubicBezTo>
                <a:cubicBezTo>
                  <a:pt x="3468546" y="1221130"/>
                  <a:pt x="3935392" y="0"/>
                  <a:pt x="3935392" y="0"/>
                </a:cubicBezTo>
                <a:lnTo>
                  <a:pt x="3935392" y="0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1496FC8-4F0A-3F5F-FC96-9E7F4D287959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F309D3-14E4-F276-6264-982B00EEB93A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2097193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468E4-AB7E-1FA1-C9DF-91DA7EC9F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0E34DF4B-FE81-BAE7-BEFD-7DB196DDA9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C148CD18-1829-D7A2-4C30-81DA940CC6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71" y="5137879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older - Free files and folders icons">
            <a:extLst>
              <a:ext uri="{FF2B5EF4-FFF2-40B4-BE49-F238E27FC236}">
                <a16:creationId xmlns:a16="http://schemas.microsoft.com/office/drawing/2014/main" id="{EF18A64B-84F7-316C-0793-63730F31B7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73" y="508924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790F903D-AA5B-FAE3-CB8E-6A2D716616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5F05A509-59C1-B629-858D-53B80FFB7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87B2FD7-9530-5857-02B6-CAC720E22332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0042491-5A64-D2FA-1D1D-61E46E0A05C8}"/>
              </a:ext>
            </a:extLst>
          </p:cNvPr>
          <p:cNvSpPr txBox="1"/>
          <p:nvPr/>
        </p:nvSpPr>
        <p:spPr>
          <a:xfrm>
            <a:off x="8015642" y="2059603"/>
            <a:ext cx="2797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  <a:p>
            <a:r>
              <a:rPr lang="en-US" dirty="0"/>
              <a:t>(including commit history)</a:t>
            </a:r>
          </a:p>
        </p:txBody>
      </p:sp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90D05092-A9C6-BF12-9364-A0085B88B2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32E90F27-50A7-FAE8-3667-F32432AC77C5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5D2A77-F487-AB8E-3074-B56EE28C9087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C449182E-4C1D-A34F-228E-4AC67D26D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78CA0A55-46C8-2207-949A-8F4E4624041D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1CE65-E4F0-0217-BADF-54413A7CB31D}"/>
              </a:ext>
            </a:extLst>
          </p:cNvPr>
          <p:cNvSpPr txBox="1"/>
          <p:nvPr/>
        </p:nvSpPr>
        <p:spPr>
          <a:xfrm>
            <a:off x="2790397" y="5798060"/>
            <a:ext cx="1507785" cy="3877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</p:spPr>
        <p:txBody>
          <a:bodyPr wrap="none" lIns="45720" tIns="9144" rIns="45720" bIns="9144" rtlCol="0">
            <a:spAutoFit/>
          </a:bodyPr>
          <a:lstStyle/>
          <a:p>
            <a:r>
              <a:rPr lang="en-US" sz="2400" dirty="0"/>
              <a:t>git commit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E995004A-F35E-8B3F-8261-7CD613DEE77F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180F0F5-5069-EC99-31CD-CCDFA7DCC838}"/>
              </a:ext>
            </a:extLst>
          </p:cNvPr>
          <p:cNvSpPr/>
          <p:nvPr/>
        </p:nvSpPr>
        <p:spPr>
          <a:xfrm>
            <a:off x="3657600" y="4986808"/>
            <a:ext cx="160361" cy="158398"/>
          </a:xfrm>
          <a:custGeom>
            <a:avLst/>
            <a:gdLst>
              <a:gd name="connsiteX0" fmla="*/ 0 w 160361"/>
              <a:gd name="connsiteY0" fmla="*/ 93571 h 158398"/>
              <a:gd name="connsiteX1" fmla="*/ 126242 w 160361"/>
              <a:gd name="connsiteY1" fmla="*/ 1449 h 158398"/>
              <a:gd name="connsiteX2" fmla="*/ 160361 w 160361"/>
              <a:gd name="connsiteY2" fmla="*/ 158398 h 158398"/>
              <a:gd name="connsiteX3" fmla="*/ 160361 w 160361"/>
              <a:gd name="connsiteY3" fmla="*/ 158398 h 15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61" h="158398">
                <a:moveTo>
                  <a:pt x="0" y="93571"/>
                </a:moveTo>
                <a:cubicBezTo>
                  <a:pt x="49757" y="42108"/>
                  <a:pt x="99515" y="-9355"/>
                  <a:pt x="126242" y="1449"/>
                </a:cubicBezTo>
                <a:cubicBezTo>
                  <a:pt x="152969" y="12253"/>
                  <a:pt x="160361" y="158398"/>
                  <a:pt x="160361" y="158398"/>
                </a:cubicBezTo>
                <a:lnTo>
                  <a:pt x="160361" y="15839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1CD187EE-2D35-529C-614A-A8DF8E3368B3}"/>
              </a:ext>
            </a:extLst>
          </p:cNvPr>
          <p:cNvSpPr/>
          <p:nvPr/>
        </p:nvSpPr>
        <p:spPr>
          <a:xfrm>
            <a:off x="3950891" y="3466269"/>
            <a:ext cx="3289000" cy="1912476"/>
          </a:xfrm>
          <a:custGeom>
            <a:avLst/>
            <a:gdLst>
              <a:gd name="connsiteX0" fmla="*/ 0 w 3935392"/>
              <a:gd name="connsiteY0" fmla="*/ 1840375 h 1840375"/>
              <a:gd name="connsiteX1" fmla="*/ 2812648 w 3935392"/>
              <a:gd name="connsiteY1" fmla="*/ 1527859 h 1840375"/>
              <a:gd name="connsiteX2" fmla="*/ 3935392 w 3935392"/>
              <a:gd name="connsiteY2" fmla="*/ 0 h 1840375"/>
              <a:gd name="connsiteX3" fmla="*/ 3935392 w 3935392"/>
              <a:gd name="connsiteY3" fmla="*/ 0 h 184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35392" h="1840375">
                <a:moveTo>
                  <a:pt x="0" y="1840375"/>
                </a:moveTo>
                <a:cubicBezTo>
                  <a:pt x="1078375" y="1837481"/>
                  <a:pt x="2156750" y="1834588"/>
                  <a:pt x="2812648" y="1527859"/>
                </a:cubicBezTo>
                <a:cubicBezTo>
                  <a:pt x="3468546" y="1221130"/>
                  <a:pt x="3935392" y="0"/>
                  <a:pt x="3935392" y="0"/>
                </a:cubicBezTo>
                <a:lnTo>
                  <a:pt x="3935392" y="0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982CA8-36BB-5ED4-BE24-B6CA08CFA3BA}"/>
              </a:ext>
            </a:extLst>
          </p:cNvPr>
          <p:cNvSpPr txBox="1"/>
          <p:nvPr/>
        </p:nvSpPr>
        <p:spPr>
          <a:xfrm>
            <a:off x="5021667" y="5333614"/>
            <a:ext cx="1233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push</a:t>
            </a:r>
          </a:p>
        </p:txBody>
      </p:sp>
      <p:pic>
        <p:nvPicPr>
          <p:cNvPr id="16" name="Picture 15" descr="Folder - Free files and folders icons">
            <a:extLst>
              <a:ext uri="{FF2B5EF4-FFF2-40B4-BE49-F238E27FC236}">
                <a16:creationId xmlns:a16="http://schemas.microsoft.com/office/drawing/2014/main" id="{CEC55FB0-B404-3DEE-5F7F-B5D2DB31F8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971" y="5846751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Folder - Free files and folders icons">
            <a:extLst>
              <a:ext uri="{FF2B5EF4-FFF2-40B4-BE49-F238E27FC236}">
                <a16:creationId xmlns:a16="http://schemas.microsoft.com/office/drawing/2014/main" id="{DD742B2D-F820-2ABA-5F16-2B4264593E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7973" y="579811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Folder - Free files and folders icons">
            <a:extLst>
              <a:ext uri="{FF2B5EF4-FFF2-40B4-BE49-F238E27FC236}">
                <a16:creationId xmlns:a16="http://schemas.microsoft.com/office/drawing/2014/main" id="{0C2834A8-178D-51F7-DB35-981727A35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000" y="5726297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Snip Single Corner Rectangle 18">
            <a:extLst>
              <a:ext uri="{FF2B5EF4-FFF2-40B4-BE49-F238E27FC236}">
                <a16:creationId xmlns:a16="http://schemas.microsoft.com/office/drawing/2014/main" id="{760EE124-0D5E-881A-1B9E-E6EA91243B01}"/>
              </a:ext>
            </a:extLst>
          </p:cNvPr>
          <p:cNvSpPr/>
          <p:nvPr/>
        </p:nvSpPr>
        <p:spPr>
          <a:xfrm flipH="1">
            <a:off x="5504723" y="5931240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1B929FD-4309-4688-D545-FC18B2C99D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5577" y="1963966"/>
            <a:ext cx="1402589" cy="14555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859C733-28B7-6B78-C437-F6D21FA74152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26CA34B-E31D-A8E4-4B6A-567075206DB2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752357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69991-846B-BFB5-FC42-477438F3F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EEE6B7CD-4215-383B-E64B-B680222BAF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158EC305-25AF-265A-1518-F04D38BD18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6371" y="5137879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Folder - Free files and folders icons">
            <a:extLst>
              <a:ext uri="{FF2B5EF4-FFF2-40B4-BE49-F238E27FC236}">
                <a16:creationId xmlns:a16="http://schemas.microsoft.com/office/drawing/2014/main" id="{7C49FE73-551B-E049-D786-83567AD3B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2373" y="508924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41B59E9B-0EDE-1B5D-7FFC-8118F0D9D5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5AB38545-7ABC-B6AD-A069-2E09A4D5EF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923433B-249E-487C-AFEC-589342F59A6B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9340EE1-B1FD-DB07-A421-4A00CCC4968C}"/>
              </a:ext>
            </a:extLst>
          </p:cNvPr>
          <p:cNvSpPr txBox="1"/>
          <p:nvPr/>
        </p:nvSpPr>
        <p:spPr>
          <a:xfrm>
            <a:off x="8015642" y="2059603"/>
            <a:ext cx="27974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  <a:p>
            <a:r>
              <a:rPr lang="en-US" dirty="0"/>
              <a:t>(including commit history)</a:t>
            </a:r>
          </a:p>
        </p:txBody>
      </p:sp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93F18A86-8C52-8133-1C53-F6217E96C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D1B921FC-00DA-D723-8B43-D680BE758089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6" descr="Folder - Free files and folders icons">
            <a:extLst>
              <a:ext uri="{FF2B5EF4-FFF2-40B4-BE49-F238E27FC236}">
                <a16:creationId xmlns:a16="http://schemas.microsoft.com/office/drawing/2014/main" id="{AFDB71A2-BECE-91D0-2FA2-785DF328C4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8400" y="5017425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C2C2646A-309B-F157-F1E9-82ED2EC2F4EA}"/>
              </a:ext>
            </a:extLst>
          </p:cNvPr>
          <p:cNvSpPr/>
          <p:nvPr/>
        </p:nvSpPr>
        <p:spPr>
          <a:xfrm flipH="1">
            <a:off x="3409949" y="5222251"/>
            <a:ext cx="331300" cy="110483"/>
          </a:xfrm>
          <a:prstGeom prst="snip1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7ABE8817-B521-2342-F2E8-94F6DDC010E4}"/>
              </a:ext>
            </a:extLst>
          </p:cNvPr>
          <p:cNvSpPr/>
          <p:nvPr/>
        </p:nvSpPr>
        <p:spPr>
          <a:xfrm>
            <a:off x="2996697" y="4879756"/>
            <a:ext cx="398353" cy="153971"/>
          </a:xfrm>
          <a:custGeom>
            <a:avLst/>
            <a:gdLst>
              <a:gd name="connsiteX0" fmla="*/ 0 w 398353"/>
              <a:gd name="connsiteY0" fmla="*/ 27222 h 153971"/>
              <a:gd name="connsiteX1" fmla="*/ 244444 w 398353"/>
              <a:gd name="connsiteY1" fmla="*/ 9115 h 153971"/>
              <a:gd name="connsiteX2" fmla="*/ 398353 w 398353"/>
              <a:gd name="connsiteY2" fmla="*/ 153971 h 153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8353" h="153971">
                <a:moveTo>
                  <a:pt x="0" y="27222"/>
                </a:moveTo>
                <a:cubicBezTo>
                  <a:pt x="89026" y="7606"/>
                  <a:pt x="178052" y="-12010"/>
                  <a:pt x="244444" y="9115"/>
                </a:cubicBezTo>
                <a:cubicBezTo>
                  <a:pt x="310836" y="30240"/>
                  <a:pt x="377228" y="110213"/>
                  <a:pt x="398353" y="153971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147B25D2-0209-6D69-8608-4295603D2E4A}"/>
              </a:ext>
            </a:extLst>
          </p:cNvPr>
          <p:cNvSpPr/>
          <p:nvPr/>
        </p:nvSpPr>
        <p:spPr>
          <a:xfrm>
            <a:off x="3657600" y="4986808"/>
            <a:ext cx="160361" cy="158398"/>
          </a:xfrm>
          <a:custGeom>
            <a:avLst/>
            <a:gdLst>
              <a:gd name="connsiteX0" fmla="*/ 0 w 160361"/>
              <a:gd name="connsiteY0" fmla="*/ 93571 h 158398"/>
              <a:gd name="connsiteX1" fmla="*/ 126242 w 160361"/>
              <a:gd name="connsiteY1" fmla="*/ 1449 h 158398"/>
              <a:gd name="connsiteX2" fmla="*/ 160361 w 160361"/>
              <a:gd name="connsiteY2" fmla="*/ 158398 h 158398"/>
              <a:gd name="connsiteX3" fmla="*/ 160361 w 160361"/>
              <a:gd name="connsiteY3" fmla="*/ 158398 h 158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361" h="158398">
                <a:moveTo>
                  <a:pt x="0" y="93571"/>
                </a:moveTo>
                <a:cubicBezTo>
                  <a:pt x="49757" y="42108"/>
                  <a:pt x="99515" y="-9355"/>
                  <a:pt x="126242" y="1449"/>
                </a:cubicBezTo>
                <a:cubicBezTo>
                  <a:pt x="152969" y="12253"/>
                  <a:pt x="160361" y="158398"/>
                  <a:pt x="160361" y="158398"/>
                </a:cubicBezTo>
                <a:lnTo>
                  <a:pt x="160361" y="158398"/>
                </a:ln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>
            <a:extLst>
              <a:ext uri="{FF2B5EF4-FFF2-40B4-BE49-F238E27FC236}">
                <a16:creationId xmlns:a16="http://schemas.microsoft.com/office/drawing/2014/main" id="{427ED327-B174-8111-8BEA-3B4BA702A1E8}"/>
              </a:ext>
            </a:extLst>
          </p:cNvPr>
          <p:cNvSpPr/>
          <p:nvPr/>
        </p:nvSpPr>
        <p:spPr>
          <a:xfrm>
            <a:off x="3950891" y="3466269"/>
            <a:ext cx="3289000" cy="1912476"/>
          </a:xfrm>
          <a:custGeom>
            <a:avLst/>
            <a:gdLst>
              <a:gd name="connsiteX0" fmla="*/ 0 w 3935392"/>
              <a:gd name="connsiteY0" fmla="*/ 1840375 h 1840375"/>
              <a:gd name="connsiteX1" fmla="*/ 2812648 w 3935392"/>
              <a:gd name="connsiteY1" fmla="*/ 1527859 h 1840375"/>
              <a:gd name="connsiteX2" fmla="*/ 3935392 w 3935392"/>
              <a:gd name="connsiteY2" fmla="*/ 0 h 1840375"/>
              <a:gd name="connsiteX3" fmla="*/ 3935392 w 3935392"/>
              <a:gd name="connsiteY3" fmla="*/ 0 h 1840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35392" h="1840375">
                <a:moveTo>
                  <a:pt x="0" y="1840375"/>
                </a:moveTo>
                <a:cubicBezTo>
                  <a:pt x="1078375" y="1837481"/>
                  <a:pt x="2156750" y="1834588"/>
                  <a:pt x="2812648" y="1527859"/>
                </a:cubicBezTo>
                <a:cubicBezTo>
                  <a:pt x="3468546" y="1221130"/>
                  <a:pt x="3935392" y="0"/>
                  <a:pt x="3935392" y="0"/>
                </a:cubicBezTo>
                <a:lnTo>
                  <a:pt x="3935392" y="0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98B88A1-97BC-B420-A0E2-44AA9C3605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5577" y="1963966"/>
            <a:ext cx="1402589" cy="145551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5110D5B-E5B9-D91E-F354-13B3A2AEA5E8}"/>
              </a:ext>
            </a:extLst>
          </p:cNvPr>
          <p:cNvSpPr txBox="1"/>
          <p:nvPr/>
        </p:nvSpPr>
        <p:spPr>
          <a:xfrm>
            <a:off x="6701036" y="6317734"/>
            <a:ext cx="996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CBE3B58-DD5A-C5D0-EE03-E92BC6B55F75}"/>
              </a:ext>
            </a:extLst>
          </p:cNvPr>
          <p:cNvSpPr txBox="1"/>
          <p:nvPr/>
        </p:nvSpPr>
        <p:spPr>
          <a:xfrm>
            <a:off x="10494379" y="1161388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F19E180-4DB2-F3FC-EEC1-18069CA9E54F}"/>
              </a:ext>
            </a:extLst>
          </p:cNvPr>
          <p:cNvCxnSpPr>
            <a:cxnSpLocks/>
          </p:cNvCxnSpPr>
          <p:nvPr/>
        </p:nvCxnSpPr>
        <p:spPr>
          <a:xfrm flipH="1">
            <a:off x="8796759" y="3159889"/>
            <a:ext cx="3395241" cy="36981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A01CE8F2-BA2D-5616-27AC-8A96E822DB97}"/>
              </a:ext>
            </a:extLst>
          </p:cNvPr>
          <p:cNvSpPr txBox="1"/>
          <p:nvPr/>
        </p:nvSpPr>
        <p:spPr>
          <a:xfrm>
            <a:off x="9098924" y="6488668"/>
            <a:ext cx="996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LOCAL2</a:t>
            </a:r>
          </a:p>
        </p:txBody>
      </p:sp>
      <p:pic>
        <p:nvPicPr>
          <p:cNvPr id="27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F50FA7E5-89BC-5CCF-9D74-8CEBC1848C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10137554" y="5279526"/>
            <a:ext cx="1666143" cy="1148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Freeform 27">
            <a:extLst>
              <a:ext uri="{FF2B5EF4-FFF2-40B4-BE49-F238E27FC236}">
                <a16:creationId xmlns:a16="http://schemas.microsoft.com/office/drawing/2014/main" id="{28572890-B1D1-B3B5-B589-1A2ACC67D803}"/>
              </a:ext>
            </a:extLst>
          </p:cNvPr>
          <p:cNvSpPr/>
          <p:nvPr/>
        </p:nvSpPr>
        <p:spPr>
          <a:xfrm>
            <a:off x="8079129" y="2878627"/>
            <a:ext cx="3183038" cy="2341555"/>
          </a:xfrm>
          <a:custGeom>
            <a:avLst/>
            <a:gdLst>
              <a:gd name="connsiteX0" fmla="*/ 3183038 w 3183038"/>
              <a:gd name="connsiteY0" fmla="*/ 2351837 h 2351837"/>
              <a:gd name="connsiteX1" fmla="*/ 1226917 w 3183038"/>
              <a:gd name="connsiteY1" fmla="*/ 349417 h 2351837"/>
              <a:gd name="connsiteX2" fmla="*/ 0 w 3183038"/>
              <a:gd name="connsiteY2" fmla="*/ 13751 h 2351837"/>
              <a:gd name="connsiteX0" fmla="*/ 3183038 w 3183038"/>
              <a:gd name="connsiteY0" fmla="*/ 2339994 h 2339994"/>
              <a:gd name="connsiteX1" fmla="*/ 1805651 w 3183038"/>
              <a:gd name="connsiteY1" fmla="*/ 626941 h 2339994"/>
              <a:gd name="connsiteX2" fmla="*/ 0 w 3183038"/>
              <a:gd name="connsiteY2" fmla="*/ 1908 h 2339994"/>
              <a:gd name="connsiteX0" fmla="*/ 3183038 w 3183038"/>
              <a:gd name="connsiteY0" fmla="*/ 2341555 h 2341555"/>
              <a:gd name="connsiteX1" fmla="*/ 1805651 w 3183038"/>
              <a:gd name="connsiteY1" fmla="*/ 628502 h 2341555"/>
              <a:gd name="connsiteX2" fmla="*/ 0 w 3183038"/>
              <a:gd name="connsiteY2" fmla="*/ 3469 h 2341555"/>
              <a:gd name="connsiteX0" fmla="*/ 3183038 w 3183038"/>
              <a:gd name="connsiteY0" fmla="*/ 2341555 h 2341555"/>
              <a:gd name="connsiteX1" fmla="*/ 1805651 w 3183038"/>
              <a:gd name="connsiteY1" fmla="*/ 628502 h 2341555"/>
              <a:gd name="connsiteX2" fmla="*/ 0 w 3183038"/>
              <a:gd name="connsiteY2" fmla="*/ 3469 h 2341555"/>
              <a:gd name="connsiteX0" fmla="*/ 3183038 w 3183038"/>
              <a:gd name="connsiteY0" fmla="*/ 2341555 h 2341555"/>
              <a:gd name="connsiteX1" fmla="*/ 1805651 w 3183038"/>
              <a:gd name="connsiteY1" fmla="*/ 628502 h 2341555"/>
              <a:gd name="connsiteX2" fmla="*/ 0 w 3183038"/>
              <a:gd name="connsiteY2" fmla="*/ 3469 h 2341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83038" h="2341555">
                <a:moveTo>
                  <a:pt x="3183038" y="2341555"/>
                </a:moveTo>
                <a:cubicBezTo>
                  <a:pt x="2620701" y="1488887"/>
                  <a:pt x="2694972" y="1295976"/>
                  <a:pt x="1805651" y="628502"/>
                </a:cubicBezTo>
                <a:cubicBezTo>
                  <a:pt x="1032077" y="99925"/>
                  <a:pt x="348205" y="-23539"/>
                  <a:pt x="0" y="3469"/>
                </a:cubicBezTo>
              </a:path>
            </a:pathLst>
          </a:custGeom>
          <a:noFill/>
          <a:ln w="76200">
            <a:solidFill>
              <a:schemeClr val="tx2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388B4976-3419-8922-9F40-FCDD5D926DFA}"/>
              </a:ext>
            </a:extLst>
          </p:cNvPr>
          <p:cNvSpPr/>
          <p:nvPr/>
        </p:nvSpPr>
        <p:spPr>
          <a:xfrm>
            <a:off x="7656997" y="3495554"/>
            <a:ext cx="3038012" cy="2083443"/>
          </a:xfrm>
          <a:custGeom>
            <a:avLst/>
            <a:gdLst>
              <a:gd name="connsiteX0" fmla="*/ 221919 w 3161889"/>
              <a:gd name="connsiteY0" fmla="*/ 0 h 2083443"/>
              <a:gd name="connsiteX1" fmla="*/ 302942 w 3161889"/>
              <a:gd name="connsiteY1" fmla="*/ 1551008 h 2083443"/>
              <a:gd name="connsiteX2" fmla="*/ 3161889 w 3161889"/>
              <a:gd name="connsiteY2" fmla="*/ 2083443 h 2083443"/>
              <a:gd name="connsiteX0" fmla="*/ 98042 w 3038012"/>
              <a:gd name="connsiteY0" fmla="*/ 0 h 2083443"/>
              <a:gd name="connsiteX1" fmla="*/ 491581 w 3038012"/>
              <a:gd name="connsiteY1" fmla="*/ 1597306 h 2083443"/>
              <a:gd name="connsiteX2" fmla="*/ 3038012 w 3038012"/>
              <a:gd name="connsiteY2" fmla="*/ 2083443 h 2083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38012" h="2083443">
                <a:moveTo>
                  <a:pt x="98042" y="0"/>
                </a:moveTo>
                <a:cubicBezTo>
                  <a:pt x="-106444" y="601883"/>
                  <a:pt x="1586" y="1250065"/>
                  <a:pt x="491581" y="1597306"/>
                </a:cubicBezTo>
                <a:cubicBezTo>
                  <a:pt x="981576" y="1944547"/>
                  <a:pt x="1853536" y="1990846"/>
                  <a:pt x="3038012" y="2083443"/>
                </a:cubicBezTo>
              </a:path>
            </a:pathLst>
          </a:custGeom>
          <a:noFill/>
          <a:ln w="76200">
            <a:solidFill>
              <a:schemeClr val="tx2">
                <a:lumMod val="50000"/>
                <a:lumOff val="5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0514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3D83FA-76C2-14A1-EAF6-6D8B7685B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DE20F59-EBB3-10EE-3C85-A5040576D6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1952" y="0"/>
            <a:ext cx="8408095" cy="6858000"/>
          </a:xfrm>
          <a:ln>
            <a:solidFill>
              <a:schemeClr val="tx1"/>
            </a:solidFill>
          </a:ln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2927CB1-887E-90E2-7A71-BA8D8B6CDB3F}"/>
              </a:ext>
            </a:extLst>
          </p:cNvPr>
          <p:cNvSpPr/>
          <p:nvPr/>
        </p:nvSpPr>
        <p:spPr>
          <a:xfrm>
            <a:off x="4380034" y="3464169"/>
            <a:ext cx="3431929" cy="1565031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953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00A276E-88E2-8897-6FCE-2478D5712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this workflow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871947-F520-C28A-C4B5-64817A0F29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91786"/>
            <a:ext cx="3932237" cy="3993267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For you: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Version control (commits = “checkpoints”)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Commit titles provide documentation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Back up your work!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Enables collaboration</a:t>
            </a:r>
            <a:endParaRPr lang="en-US" sz="2400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577DC837-804B-997C-F1EE-48183C99E07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124"/>
          <a:stretch>
            <a:fillRect/>
          </a:stretch>
        </p:blipFill>
        <p:spPr>
          <a:xfrm>
            <a:off x="5244597" y="1670538"/>
            <a:ext cx="6671910" cy="43307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35869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41DEF-4312-199B-BB48-303001195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4BA44-FEA8-0234-3ED0-E01AAA92B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927231" cy="4351338"/>
          </a:xfrm>
        </p:spPr>
        <p:txBody>
          <a:bodyPr>
            <a:normAutofit/>
          </a:bodyPr>
          <a:lstStyle/>
          <a:p>
            <a:r>
              <a:rPr lang="en-US" dirty="0"/>
              <a:t>Make a new repository in GitHub desktop</a:t>
            </a:r>
          </a:p>
          <a:p>
            <a:r>
              <a:rPr lang="en-US" dirty="0"/>
              <a:t>Publish to </a:t>
            </a:r>
            <a:r>
              <a:rPr lang="en-US" dirty="0" err="1"/>
              <a:t>GitHub.com</a:t>
            </a:r>
            <a:endParaRPr lang="en-US" dirty="0"/>
          </a:p>
          <a:p>
            <a:r>
              <a:rPr lang="en-US" dirty="0"/>
              <a:t>Look at the repository on the web</a:t>
            </a:r>
          </a:p>
          <a:p>
            <a:r>
              <a:rPr lang="en-US" dirty="0"/>
              <a:t>Edit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git commit</a:t>
            </a:r>
          </a:p>
          <a:p>
            <a:r>
              <a:rPr lang="en-US" dirty="0"/>
              <a:t>git fetch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2DAB20-E65E-C24E-2A00-DCE1B79F53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124"/>
          <a:stretch>
            <a:fillRect/>
          </a:stretch>
        </p:blipFill>
        <p:spPr>
          <a:xfrm>
            <a:off x="5244597" y="1670538"/>
            <a:ext cx="6671910" cy="43307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05956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5C026-6B1B-E440-F8FD-A57B95B4B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 repositories to make a personal copy</a:t>
            </a:r>
          </a:p>
        </p:txBody>
      </p:sp>
      <p:pic>
        <p:nvPicPr>
          <p:cNvPr id="4" name="Picture 6" descr="Single Cloud Icon PNG &amp; SVG Design For T-Shirts">
            <a:extLst>
              <a:ext uri="{FF2B5EF4-FFF2-40B4-BE49-F238E27FC236}">
                <a16:creationId xmlns:a16="http://schemas.microsoft.com/office/drawing/2014/main" id="{61204BE6-5262-4692-B562-E3CEA036F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GitHub Logo, symbol, meaning, history, PNG, brand">
            <a:extLst>
              <a:ext uri="{FF2B5EF4-FFF2-40B4-BE49-F238E27FC236}">
                <a16:creationId xmlns:a16="http://schemas.microsoft.com/office/drawing/2014/main" id="{6A76BB6F-E949-F95A-3734-B0C21DA29F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645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Folder - Free files and folders icons">
            <a:extLst>
              <a:ext uri="{FF2B5EF4-FFF2-40B4-BE49-F238E27FC236}">
                <a16:creationId xmlns:a16="http://schemas.microsoft.com/office/drawing/2014/main" id="{47D2AB7A-D69F-45F1-A7B6-474B87567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206" y="3469449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611D50-86CB-0920-B2FF-89E58033DA77}"/>
              </a:ext>
            </a:extLst>
          </p:cNvPr>
          <p:cNvSpPr txBox="1"/>
          <p:nvPr/>
        </p:nvSpPr>
        <p:spPr>
          <a:xfrm>
            <a:off x="854129" y="4721313"/>
            <a:ext cx="3855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smithsonian</a:t>
            </a:r>
            <a:r>
              <a:rPr lang="en-US" sz="2000" dirty="0"/>
              <a:t>/</a:t>
            </a:r>
            <a:r>
              <a:rPr lang="en-US" sz="2000" dirty="0" err="1"/>
              <a:t>SERC_data_science</a:t>
            </a: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DE40CC-9C03-7307-33A4-4447F4E61EFB}"/>
              </a:ext>
            </a:extLst>
          </p:cNvPr>
          <p:cNvSpPr txBox="1"/>
          <p:nvPr/>
        </p:nvSpPr>
        <p:spPr>
          <a:xfrm>
            <a:off x="225201" y="5559980"/>
            <a:ext cx="40635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in the Smithsonian </a:t>
            </a:r>
          </a:p>
          <a:p>
            <a:r>
              <a:rPr lang="en-US" dirty="0"/>
              <a:t>institutional account</a:t>
            </a:r>
          </a:p>
        </p:txBody>
      </p:sp>
      <p:pic>
        <p:nvPicPr>
          <p:cNvPr id="10" name="Picture 6" descr="Single Cloud Icon PNG &amp; SVG Design For T-Shirts">
            <a:extLst>
              <a:ext uri="{FF2B5EF4-FFF2-40B4-BE49-F238E27FC236}">
                <a16:creationId xmlns:a16="http://schemas.microsoft.com/office/drawing/2014/main" id="{1FA0AC6F-A860-0907-7D6C-12CD5CEABE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87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GitHub Logo, symbol, meaning, history, PNG, brand">
            <a:extLst>
              <a:ext uri="{FF2B5EF4-FFF2-40B4-BE49-F238E27FC236}">
                <a16:creationId xmlns:a16="http://schemas.microsoft.com/office/drawing/2014/main" id="{5B2FC778-38B2-196B-065A-7565E9134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032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31F4ACD-BAED-25FB-0942-39F9AAFED7A5}"/>
              </a:ext>
            </a:extLst>
          </p:cNvPr>
          <p:cNvSpPr txBox="1"/>
          <p:nvPr/>
        </p:nvSpPr>
        <p:spPr>
          <a:xfrm>
            <a:off x="6963070" y="5559980"/>
            <a:ext cx="4397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on my GitHub account</a:t>
            </a:r>
          </a:p>
        </p:txBody>
      </p:sp>
    </p:spTree>
    <p:extLst>
      <p:ext uri="{BB962C8B-B14F-4D97-AF65-F5344CB8AC3E}">
        <p14:creationId xmlns:p14="http://schemas.microsoft.com/office/powerpoint/2010/main" val="37553853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FC6AE-73BB-5B90-F3B7-D99892170A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E567D-088E-0A1A-E019-1599C282B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 repositories to make a personal copy</a:t>
            </a:r>
          </a:p>
        </p:txBody>
      </p:sp>
      <p:pic>
        <p:nvPicPr>
          <p:cNvPr id="4" name="Picture 6" descr="Single Cloud Icon PNG &amp; SVG Design For T-Shirts">
            <a:extLst>
              <a:ext uri="{FF2B5EF4-FFF2-40B4-BE49-F238E27FC236}">
                <a16:creationId xmlns:a16="http://schemas.microsoft.com/office/drawing/2014/main" id="{5F32B820-2D34-416C-CE3C-DB76132BDF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GitHub Logo, symbol, meaning, history, PNG, brand">
            <a:extLst>
              <a:ext uri="{FF2B5EF4-FFF2-40B4-BE49-F238E27FC236}">
                <a16:creationId xmlns:a16="http://schemas.microsoft.com/office/drawing/2014/main" id="{C651A119-5EF1-CCF7-7978-6A85D95201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645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Single Cloud Icon PNG &amp; SVG Design For T-Shirts">
            <a:extLst>
              <a:ext uri="{FF2B5EF4-FFF2-40B4-BE49-F238E27FC236}">
                <a16:creationId xmlns:a16="http://schemas.microsoft.com/office/drawing/2014/main" id="{C164BBCB-C633-01F2-B305-29AEB0758A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87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GitHub Logo, symbol, meaning, history, PNG, brand">
            <a:extLst>
              <a:ext uri="{FF2B5EF4-FFF2-40B4-BE49-F238E27FC236}">
                <a16:creationId xmlns:a16="http://schemas.microsoft.com/office/drawing/2014/main" id="{07DF419A-8008-46A5-5568-80DBD3982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032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Folder - Free files and folders icons">
            <a:extLst>
              <a:ext uri="{FF2B5EF4-FFF2-40B4-BE49-F238E27FC236}">
                <a16:creationId xmlns:a16="http://schemas.microsoft.com/office/drawing/2014/main" id="{C60467AB-EF77-C0C0-3876-D40CF84BE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593" y="3489711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F5E7E1B-4954-9371-7FD6-B9E553067342}"/>
              </a:ext>
            </a:extLst>
          </p:cNvPr>
          <p:cNvSpPr txBox="1"/>
          <p:nvPr/>
        </p:nvSpPr>
        <p:spPr>
          <a:xfrm>
            <a:off x="7388539" y="4736137"/>
            <a:ext cx="35918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abbylewis</a:t>
            </a:r>
            <a:r>
              <a:rPr lang="en-US" sz="2000" dirty="0"/>
              <a:t>/</a:t>
            </a:r>
            <a:r>
              <a:rPr lang="en-US" sz="2000" dirty="0" err="1"/>
              <a:t>SERC_data_science</a:t>
            </a:r>
            <a:endParaRPr lang="en-US" sz="2000" dirty="0"/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72733592-F90F-78A2-D1BE-972F12A4E1DA}"/>
              </a:ext>
            </a:extLst>
          </p:cNvPr>
          <p:cNvSpPr/>
          <p:nvPr/>
        </p:nvSpPr>
        <p:spPr>
          <a:xfrm>
            <a:off x="2630157" y="3399891"/>
            <a:ext cx="5138435" cy="921975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EABB67-B8C5-46C1-3EA4-C4FB5FD144A9}"/>
              </a:ext>
            </a:extLst>
          </p:cNvPr>
          <p:cNvSpPr txBox="1"/>
          <p:nvPr/>
        </p:nvSpPr>
        <p:spPr>
          <a:xfrm>
            <a:off x="4762938" y="2821211"/>
            <a:ext cx="781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fork</a:t>
            </a:r>
          </a:p>
        </p:txBody>
      </p:sp>
      <p:pic>
        <p:nvPicPr>
          <p:cNvPr id="1026" name="Picture 2" descr="git fork&quot; Icon - Download for free – Iconduck">
            <a:extLst>
              <a:ext uri="{FF2B5EF4-FFF2-40B4-BE49-F238E27FC236}">
                <a16:creationId xmlns:a16="http://schemas.microsoft.com/office/drawing/2014/main" id="{C85CCA2E-83EF-E6CA-81E9-51EA9B5A9C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574" y="4233377"/>
            <a:ext cx="318234" cy="318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D3482F7-40A3-7934-2785-37FB4C7232C2}"/>
              </a:ext>
            </a:extLst>
          </p:cNvPr>
          <p:cNvSpPr txBox="1"/>
          <p:nvPr/>
        </p:nvSpPr>
        <p:spPr>
          <a:xfrm>
            <a:off x="2968808" y="4081044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alpha val="4385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A7EB8DE-0C13-791C-6DA5-C48429F6E4D3}"/>
              </a:ext>
            </a:extLst>
          </p:cNvPr>
          <p:cNvSpPr txBox="1"/>
          <p:nvPr/>
        </p:nvSpPr>
        <p:spPr>
          <a:xfrm>
            <a:off x="119534" y="1745345"/>
            <a:ext cx="134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“upstream”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3AF807-6D0F-B695-EAED-943A79AC107D}"/>
              </a:ext>
            </a:extLst>
          </p:cNvPr>
          <p:cNvSpPr txBox="1"/>
          <p:nvPr/>
        </p:nvSpPr>
        <p:spPr>
          <a:xfrm>
            <a:off x="854129" y="4721313"/>
            <a:ext cx="38559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/>
              <a:t>smithsonian</a:t>
            </a:r>
            <a:r>
              <a:rPr lang="en-US" sz="2000" dirty="0"/>
              <a:t>/</a:t>
            </a:r>
            <a:r>
              <a:rPr lang="en-US" sz="2000" dirty="0" err="1"/>
              <a:t>SERC_data_science</a:t>
            </a:r>
            <a:endParaRPr lang="en-US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5D04010-7932-8807-AA05-7E204E40DEFB}"/>
              </a:ext>
            </a:extLst>
          </p:cNvPr>
          <p:cNvSpPr txBox="1"/>
          <p:nvPr/>
        </p:nvSpPr>
        <p:spPr>
          <a:xfrm>
            <a:off x="225201" y="5559980"/>
            <a:ext cx="40635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in the Smithsonian </a:t>
            </a:r>
          </a:p>
          <a:p>
            <a:r>
              <a:rPr lang="en-US" dirty="0"/>
              <a:t>institutional account</a:t>
            </a:r>
          </a:p>
        </p:txBody>
      </p:sp>
      <p:pic>
        <p:nvPicPr>
          <p:cNvPr id="20" name="Picture 19" descr="Folder - Free files and folders icons">
            <a:extLst>
              <a:ext uri="{FF2B5EF4-FFF2-40B4-BE49-F238E27FC236}">
                <a16:creationId xmlns:a16="http://schemas.microsoft.com/office/drawing/2014/main" id="{D5E47F3F-C1A3-8403-18C6-AFA1B77E8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206" y="3469449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DFF0A67-D18F-18D1-DE3A-E0B2FB231D84}"/>
              </a:ext>
            </a:extLst>
          </p:cNvPr>
          <p:cNvSpPr txBox="1"/>
          <p:nvPr/>
        </p:nvSpPr>
        <p:spPr>
          <a:xfrm>
            <a:off x="6963070" y="5559980"/>
            <a:ext cx="4397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Repositories stored on my GitHub account</a:t>
            </a:r>
          </a:p>
        </p:txBody>
      </p:sp>
    </p:spTree>
    <p:extLst>
      <p:ext uri="{BB962C8B-B14F-4D97-AF65-F5344CB8AC3E}">
        <p14:creationId xmlns:p14="http://schemas.microsoft.com/office/powerpoint/2010/main" val="3222898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3EDA1-D9F5-8925-738E-B52089189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365125"/>
            <a:ext cx="4530123" cy="132556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Summer Data Science </a:t>
            </a:r>
            <a:r>
              <a:rPr lang="en-US" sz="5200" dirty="0"/>
              <a:t>Series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A34E7E8-120B-17E3-11E0-D5E0B4F95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920" y="1825625"/>
            <a:ext cx="4530123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June 17: </a:t>
            </a:r>
            <a:r>
              <a:rPr lang="en-US" sz="2400" dirty="0"/>
              <a:t>Fundamentals of Git and GitHub</a:t>
            </a:r>
          </a:p>
          <a:p>
            <a:r>
              <a:rPr lang="en-US" sz="2400" b="1" dirty="0"/>
              <a:t>July 1: </a:t>
            </a:r>
            <a:r>
              <a:rPr lang="en-US" sz="2400" dirty="0"/>
              <a:t>Intro to R Shiny</a:t>
            </a:r>
          </a:p>
          <a:p>
            <a:pPr lvl="1"/>
            <a:r>
              <a:rPr lang="en-US" sz="2000" dirty="0"/>
              <a:t>Michael Lonneman</a:t>
            </a:r>
          </a:p>
          <a:p>
            <a:r>
              <a:rPr lang="en-US" sz="2400" b="1" dirty="0"/>
              <a:t>July 15: </a:t>
            </a:r>
            <a:r>
              <a:rPr lang="en-US" sz="2400" dirty="0"/>
              <a:t>Geospatial part 1</a:t>
            </a:r>
          </a:p>
          <a:p>
            <a:pPr lvl="1"/>
            <a:r>
              <a:rPr lang="en-US" sz="2000" dirty="0"/>
              <a:t>Mary Cortese</a:t>
            </a:r>
          </a:p>
          <a:p>
            <a:r>
              <a:rPr lang="en-US" sz="2400" b="1" dirty="0"/>
              <a:t>July 29: </a:t>
            </a:r>
            <a:r>
              <a:rPr lang="en-US" sz="2400" dirty="0"/>
              <a:t>Geospatial part 2</a:t>
            </a:r>
          </a:p>
          <a:p>
            <a:pPr lvl="1"/>
            <a:r>
              <a:rPr lang="en-US" sz="2000" dirty="0"/>
              <a:t>Mary Cortese</a:t>
            </a:r>
          </a:p>
          <a:p>
            <a:r>
              <a:rPr lang="en-US" sz="2400" b="1" dirty="0"/>
              <a:t>August 12: </a:t>
            </a:r>
            <a:r>
              <a:rPr lang="en-US" sz="2400" dirty="0"/>
              <a:t>Advanced data visualization and reports</a:t>
            </a:r>
          </a:p>
          <a:p>
            <a:pPr lvl="1"/>
            <a:r>
              <a:rPr lang="en-US" sz="2000" dirty="0"/>
              <a:t>Jaxine Wolfe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830B39-58D0-45E7-6F7F-AA3B181E80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982" b="2626"/>
          <a:stretch>
            <a:fillRect/>
          </a:stretch>
        </p:blipFill>
        <p:spPr>
          <a:xfrm>
            <a:off x="5225918" y="813816"/>
            <a:ext cx="2120766" cy="2615184"/>
          </a:xfrm>
          <a:prstGeom prst="rect">
            <a:avLst/>
          </a:prstGeom>
        </p:spPr>
      </p:pic>
      <p:pic>
        <p:nvPicPr>
          <p:cNvPr id="1032" name="Picture 8" descr="Mary Cortese | Smithsonian Environmental Research Center">
            <a:extLst>
              <a:ext uri="{FF2B5EF4-FFF2-40B4-BE49-F238E27FC236}">
                <a16:creationId xmlns:a16="http://schemas.microsoft.com/office/drawing/2014/main" id="{7273EF6A-F4BE-88F4-04A0-BFBC9ACF7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7519" y="816322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ichael Lonneman | Smithsonian Environmental Research Center">
            <a:extLst>
              <a:ext uri="{FF2B5EF4-FFF2-40B4-BE49-F238E27FC236}">
                <a16:creationId xmlns:a16="http://schemas.microsoft.com/office/drawing/2014/main" id="{0BEE5A9A-00D4-599D-E6AB-EE24CE3842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69119" y="816322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bigail Lewis | Smithsonian Environmental Research Center">
            <a:extLst>
              <a:ext uri="{FF2B5EF4-FFF2-40B4-BE49-F238E27FC236}">
                <a16:creationId xmlns:a16="http://schemas.microsoft.com/office/drawing/2014/main" id="{97428634-0A1E-071C-BC58-949A074B7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869119" y="3566790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Jaxine Wolfe | Smithsonian Environmental Research Center">
            <a:extLst>
              <a:ext uri="{FF2B5EF4-FFF2-40B4-BE49-F238E27FC236}">
                <a16:creationId xmlns:a16="http://schemas.microsoft.com/office/drawing/2014/main" id="{4133FE60-9BA7-EACD-DF27-04B56C5AB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5918" y="3566790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ose Cheney | Smithsonian Environmental Research Center">
            <a:extLst>
              <a:ext uri="{FF2B5EF4-FFF2-40B4-BE49-F238E27FC236}">
                <a16:creationId xmlns:a16="http://schemas.microsoft.com/office/drawing/2014/main" id="{B5E131A2-560F-1A4E-1975-AE899755C3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547519" y="3566790"/>
            <a:ext cx="2120766" cy="2610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BD4E35-EC68-CE7D-A231-D2161D457619}"/>
              </a:ext>
            </a:extLst>
          </p:cNvPr>
          <p:cNvSpPr txBox="1"/>
          <p:nvPr/>
        </p:nvSpPr>
        <p:spPr>
          <a:xfrm>
            <a:off x="5363036" y="468286"/>
            <a:ext cx="1846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Sarah Goodnight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F2D9B8-A64A-53E4-63DA-B985974E6489}"/>
              </a:ext>
            </a:extLst>
          </p:cNvPr>
          <p:cNvSpPr txBox="1"/>
          <p:nvPr/>
        </p:nvSpPr>
        <p:spPr>
          <a:xfrm>
            <a:off x="7833382" y="444484"/>
            <a:ext cx="1515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Mary Cortese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9DA979-9D37-1B94-3A62-C155E10322AB}"/>
              </a:ext>
            </a:extLst>
          </p:cNvPr>
          <p:cNvSpPr txBox="1"/>
          <p:nvPr/>
        </p:nvSpPr>
        <p:spPr>
          <a:xfrm>
            <a:off x="9886300" y="468286"/>
            <a:ext cx="2086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Michael Lonneman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FC918C-CAC1-C45A-6171-4F981874605A}"/>
              </a:ext>
            </a:extLst>
          </p:cNvPr>
          <p:cNvSpPr txBox="1"/>
          <p:nvPr/>
        </p:nvSpPr>
        <p:spPr>
          <a:xfrm>
            <a:off x="10279484" y="6181974"/>
            <a:ext cx="13000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Abby Lewis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7F3A7F-E70F-B3BF-AF8C-92EBC97ECE8D}"/>
              </a:ext>
            </a:extLst>
          </p:cNvPr>
          <p:cNvSpPr txBox="1"/>
          <p:nvPr/>
        </p:nvSpPr>
        <p:spPr>
          <a:xfrm>
            <a:off x="5580723" y="6181974"/>
            <a:ext cx="1411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Jaxine Wolfe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D27832-4F26-0922-E510-010E39A8F27F}"/>
              </a:ext>
            </a:extLst>
          </p:cNvPr>
          <p:cNvSpPr txBox="1"/>
          <p:nvPr/>
        </p:nvSpPr>
        <p:spPr>
          <a:xfrm>
            <a:off x="7845084" y="6181974"/>
            <a:ext cx="14924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Rose Cheney</a:t>
            </a:r>
          </a:p>
        </p:txBody>
      </p:sp>
    </p:spTree>
    <p:extLst>
      <p:ext uri="{BB962C8B-B14F-4D97-AF65-F5344CB8AC3E}">
        <p14:creationId xmlns:p14="http://schemas.microsoft.com/office/powerpoint/2010/main" val="4194927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09493-F0F5-898D-6533-148FCD480C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D38CC-6CEC-4699-F341-10AB33FFE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Fork repositories to make a personal copy</a:t>
            </a:r>
          </a:p>
        </p:txBody>
      </p:sp>
      <p:pic>
        <p:nvPicPr>
          <p:cNvPr id="4" name="Picture 6" descr="Single Cloud Icon PNG &amp; SVG Design For T-Shirts">
            <a:extLst>
              <a:ext uri="{FF2B5EF4-FFF2-40B4-BE49-F238E27FC236}">
                <a16:creationId xmlns:a16="http://schemas.microsoft.com/office/drawing/2014/main" id="{A214FA82-E4D3-09E1-D83D-E7F19EE3A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GitHub Logo, symbol, meaning, history, PNG, brand">
            <a:extLst>
              <a:ext uri="{FF2B5EF4-FFF2-40B4-BE49-F238E27FC236}">
                <a16:creationId xmlns:a16="http://schemas.microsoft.com/office/drawing/2014/main" id="{B5EF43B7-9B8A-8280-079F-413E70CBC1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645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Single Cloud Icon PNG &amp; SVG Design For T-Shirts">
            <a:extLst>
              <a:ext uri="{FF2B5EF4-FFF2-40B4-BE49-F238E27FC236}">
                <a16:creationId xmlns:a16="http://schemas.microsoft.com/office/drawing/2014/main" id="{860FE57B-1A4F-D2FD-54A4-A9A75F2927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87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GitHub Logo, symbol, meaning, history, PNG, brand">
            <a:extLst>
              <a:ext uri="{FF2B5EF4-FFF2-40B4-BE49-F238E27FC236}">
                <a16:creationId xmlns:a16="http://schemas.microsoft.com/office/drawing/2014/main" id="{578426FB-ED37-6CC8-115E-C46B5F42A0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032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Folder - Free files and folders icons">
            <a:extLst>
              <a:ext uri="{FF2B5EF4-FFF2-40B4-BE49-F238E27FC236}">
                <a16:creationId xmlns:a16="http://schemas.microsoft.com/office/drawing/2014/main" id="{F6A5FA73-1C0F-A67E-244A-FD4E569427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593" y="3489711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277F0C04-5890-0611-4BCF-3077E653E5C6}"/>
              </a:ext>
            </a:extLst>
          </p:cNvPr>
          <p:cNvSpPr/>
          <p:nvPr/>
        </p:nvSpPr>
        <p:spPr>
          <a:xfrm>
            <a:off x="2630157" y="3399891"/>
            <a:ext cx="5138435" cy="921975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CBC0FE-BB75-4D80-8737-77304D404790}"/>
              </a:ext>
            </a:extLst>
          </p:cNvPr>
          <p:cNvSpPr txBox="1"/>
          <p:nvPr/>
        </p:nvSpPr>
        <p:spPr>
          <a:xfrm>
            <a:off x="4762938" y="2821211"/>
            <a:ext cx="781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fork</a:t>
            </a:r>
          </a:p>
        </p:txBody>
      </p:sp>
      <p:pic>
        <p:nvPicPr>
          <p:cNvPr id="1026" name="Picture 2" descr="git fork&quot; Icon - Download for free – Iconduck">
            <a:extLst>
              <a:ext uri="{FF2B5EF4-FFF2-40B4-BE49-F238E27FC236}">
                <a16:creationId xmlns:a16="http://schemas.microsoft.com/office/drawing/2014/main" id="{55E9964C-9636-590D-DA2B-73D268F07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574" y="4233377"/>
            <a:ext cx="318234" cy="318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F9AEA6-64E7-8682-1D89-E1EE53986006}"/>
              </a:ext>
            </a:extLst>
          </p:cNvPr>
          <p:cNvSpPr txBox="1"/>
          <p:nvPr/>
        </p:nvSpPr>
        <p:spPr>
          <a:xfrm>
            <a:off x="2968808" y="4081044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alpha val="4385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17F86A-DC82-1794-6616-24052538245E}"/>
              </a:ext>
            </a:extLst>
          </p:cNvPr>
          <p:cNvSpPr txBox="1"/>
          <p:nvPr/>
        </p:nvSpPr>
        <p:spPr>
          <a:xfrm>
            <a:off x="119534" y="1745345"/>
            <a:ext cx="134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“upstream”</a:t>
            </a:r>
          </a:p>
        </p:txBody>
      </p:sp>
      <p:pic>
        <p:nvPicPr>
          <p:cNvPr id="20" name="Picture 19" descr="Folder - Free files and folders icons">
            <a:extLst>
              <a:ext uri="{FF2B5EF4-FFF2-40B4-BE49-F238E27FC236}">
                <a16:creationId xmlns:a16="http://schemas.microsoft.com/office/drawing/2014/main" id="{E61130AF-A5D4-6DBB-4E88-1D77E7B12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206" y="3469449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4E92A64F-C82E-F9A9-CF0A-4587E7CD3F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9741037" y="5429816"/>
            <a:ext cx="192241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EE3C5897-EC16-9932-6981-74F62AF4EAD8}"/>
              </a:ext>
            </a:extLst>
          </p:cNvPr>
          <p:cNvSpPr/>
          <p:nvPr/>
        </p:nvSpPr>
        <p:spPr>
          <a:xfrm rot="13150383">
            <a:off x="8567570" y="5265969"/>
            <a:ext cx="1771785" cy="375660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50E7D230-6A21-3E7A-CCAE-559C16BFF84E}"/>
              </a:ext>
            </a:extLst>
          </p:cNvPr>
          <p:cNvSpPr/>
          <p:nvPr/>
        </p:nvSpPr>
        <p:spPr>
          <a:xfrm rot="2419538">
            <a:off x="8913225" y="4733538"/>
            <a:ext cx="1771785" cy="375660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1426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6CE1A-439F-8895-236B-988941176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73829"/>
            <a:ext cx="10515600" cy="55517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dirty="0"/>
              <a:t>http://</a:t>
            </a:r>
            <a:r>
              <a:rPr lang="en-US" sz="3600" dirty="0" err="1"/>
              <a:t>github.com</a:t>
            </a:r>
            <a:r>
              <a:rPr lang="en-US" sz="3600" dirty="0"/>
              <a:t>/</a:t>
            </a:r>
            <a:r>
              <a:rPr lang="en-US" sz="3600" dirty="0" err="1"/>
              <a:t>smithsonian</a:t>
            </a:r>
            <a:r>
              <a:rPr lang="en-US" sz="3600" dirty="0"/>
              <a:t>/</a:t>
            </a:r>
            <a:r>
              <a:rPr lang="en-US" sz="3600" dirty="0" err="1"/>
              <a:t>SERC_data_science</a:t>
            </a:r>
            <a:r>
              <a:rPr lang="en-US" sz="3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916098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17A1AB-1B94-159D-21C0-91B38B902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E6CEF-48EC-E5B3-18B8-19030572E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“Pull request” to contribute your changes</a:t>
            </a:r>
          </a:p>
        </p:txBody>
      </p:sp>
      <p:pic>
        <p:nvPicPr>
          <p:cNvPr id="4" name="Picture 6" descr="Single Cloud Icon PNG &amp; SVG Design For T-Shirts">
            <a:extLst>
              <a:ext uri="{FF2B5EF4-FFF2-40B4-BE49-F238E27FC236}">
                <a16:creationId xmlns:a16="http://schemas.microsoft.com/office/drawing/2014/main" id="{07A6E582-5C36-4EBD-B8F0-F8071D6E57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GitHub Logo, symbol, meaning, history, PNG, brand">
            <a:extLst>
              <a:ext uri="{FF2B5EF4-FFF2-40B4-BE49-F238E27FC236}">
                <a16:creationId xmlns:a16="http://schemas.microsoft.com/office/drawing/2014/main" id="{DA0A53EF-1348-71D9-CFD0-AAEE998447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2645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Single Cloud Icon PNG &amp; SVG Design For T-Shirts">
            <a:extLst>
              <a:ext uri="{FF2B5EF4-FFF2-40B4-BE49-F238E27FC236}">
                <a16:creationId xmlns:a16="http://schemas.microsoft.com/office/drawing/2014/main" id="{6F19AE76-D5FE-D217-D195-573862061F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387" y="928688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8" descr="GitHub Logo, symbol, meaning, history, PNG, brand">
            <a:extLst>
              <a:ext uri="{FF2B5EF4-FFF2-40B4-BE49-F238E27FC236}">
                <a16:creationId xmlns:a16="http://schemas.microsoft.com/office/drawing/2014/main" id="{01763136-5BF4-CF83-6C68-83DC530371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032" y="2366781"/>
            <a:ext cx="1639448" cy="922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Folder - Free files and folders icons">
            <a:extLst>
              <a:ext uri="{FF2B5EF4-FFF2-40B4-BE49-F238E27FC236}">
                <a16:creationId xmlns:a16="http://schemas.microsoft.com/office/drawing/2014/main" id="{095DA166-1E28-A4E7-2D07-39F6FB90A6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8593" y="3489711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1CB55B1C-CF66-D9BD-6C63-925845630A77}"/>
              </a:ext>
            </a:extLst>
          </p:cNvPr>
          <p:cNvSpPr/>
          <p:nvPr/>
        </p:nvSpPr>
        <p:spPr>
          <a:xfrm>
            <a:off x="2630157" y="3399891"/>
            <a:ext cx="5138435" cy="921975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0AE11C-728C-1C90-2C77-9227EAE33F4A}"/>
              </a:ext>
            </a:extLst>
          </p:cNvPr>
          <p:cNvSpPr txBox="1"/>
          <p:nvPr/>
        </p:nvSpPr>
        <p:spPr>
          <a:xfrm>
            <a:off x="4762938" y="2821211"/>
            <a:ext cx="7812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fork</a:t>
            </a:r>
          </a:p>
        </p:txBody>
      </p:sp>
      <p:pic>
        <p:nvPicPr>
          <p:cNvPr id="1026" name="Picture 2" descr="git fork&quot; Icon - Download for free – Iconduck">
            <a:extLst>
              <a:ext uri="{FF2B5EF4-FFF2-40B4-BE49-F238E27FC236}">
                <a16:creationId xmlns:a16="http://schemas.microsoft.com/office/drawing/2014/main" id="{0B8B645C-48F3-7023-6321-F3D8D153A3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0574" y="4233377"/>
            <a:ext cx="318234" cy="318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7543CB5-442B-6343-1A95-BCEC28E4C3DC}"/>
              </a:ext>
            </a:extLst>
          </p:cNvPr>
          <p:cNvSpPr txBox="1"/>
          <p:nvPr/>
        </p:nvSpPr>
        <p:spPr>
          <a:xfrm>
            <a:off x="2968808" y="4081044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tx1">
                    <a:alpha val="43850"/>
                  </a:schemeClr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3599AD-3BFA-6621-6388-7125423D64D4}"/>
              </a:ext>
            </a:extLst>
          </p:cNvPr>
          <p:cNvSpPr txBox="1"/>
          <p:nvPr/>
        </p:nvSpPr>
        <p:spPr>
          <a:xfrm>
            <a:off x="119534" y="1745345"/>
            <a:ext cx="1348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“upstream”</a:t>
            </a:r>
          </a:p>
        </p:txBody>
      </p:sp>
      <p:pic>
        <p:nvPicPr>
          <p:cNvPr id="20" name="Picture 19" descr="Folder - Free files and folders icons">
            <a:extLst>
              <a:ext uri="{FF2B5EF4-FFF2-40B4-BE49-F238E27FC236}">
                <a16:creationId xmlns:a16="http://schemas.microsoft.com/office/drawing/2014/main" id="{BA440A01-408C-780E-B90B-AE500BB49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6206" y="3469449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BD460B5E-7B70-EC62-61AC-1F8C4D25F7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9741037" y="5429816"/>
            <a:ext cx="192241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reeform 7">
            <a:extLst>
              <a:ext uri="{FF2B5EF4-FFF2-40B4-BE49-F238E27FC236}">
                <a16:creationId xmlns:a16="http://schemas.microsoft.com/office/drawing/2014/main" id="{9900663A-C2B3-6796-AAF8-0AF826D92DBE}"/>
              </a:ext>
            </a:extLst>
          </p:cNvPr>
          <p:cNvSpPr/>
          <p:nvPr/>
        </p:nvSpPr>
        <p:spPr>
          <a:xfrm rot="13150383">
            <a:off x="8567570" y="5265969"/>
            <a:ext cx="1771785" cy="375660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12D4C35-E779-DE5F-C8D6-5B8D46D01587}"/>
              </a:ext>
            </a:extLst>
          </p:cNvPr>
          <p:cNvSpPr/>
          <p:nvPr/>
        </p:nvSpPr>
        <p:spPr>
          <a:xfrm rot="2419538">
            <a:off x="8913225" y="4733538"/>
            <a:ext cx="1771785" cy="375660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FA201869-BF1C-1B16-725E-8A5D704DB879}"/>
              </a:ext>
            </a:extLst>
          </p:cNvPr>
          <p:cNvSpPr/>
          <p:nvPr/>
        </p:nvSpPr>
        <p:spPr>
          <a:xfrm>
            <a:off x="3362896" y="4367570"/>
            <a:ext cx="4315968" cy="333046"/>
          </a:xfrm>
          <a:custGeom>
            <a:avLst/>
            <a:gdLst>
              <a:gd name="connsiteX0" fmla="*/ 4334256 w 4334256"/>
              <a:gd name="connsiteY0" fmla="*/ 402336 h 402336"/>
              <a:gd name="connsiteX1" fmla="*/ 2103120 w 4334256"/>
              <a:gd name="connsiteY1" fmla="*/ 310896 h 402336"/>
              <a:gd name="connsiteX2" fmla="*/ 0 w 4334256"/>
              <a:gd name="connsiteY2" fmla="*/ 0 h 402336"/>
              <a:gd name="connsiteX0" fmla="*/ 4315968 w 4315968"/>
              <a:gd name="connsiteY0" fmla="*/ 182880 h 324284"/>
              <a:gd name="connsiteX1" fmla="*/ 2103120 w 4315968"/>
              <a:gd name="connsiteY1" fmla="*/ 310896 h 324284"/>
              <a:gd name="connsiteX2" fmla="*/ 0 w 4315968"/>
              <a:gd name="connsiteY2" fmla="*/ 0 h 324284"/>
              <a:gd name="connsiteX0" fmla="*/ 4315968 w 4315968"/>
              <a:gd name="connsiteY0" fmla="*/ 182880 h 333046"/>
              <a:gd name="connsiteX1" fmla="*/ 2103120 w 4315968"/>
              <a:gd name="connsiteY1" fmla="*/ 310896 h 333046"/>
              <a:gd name="connsiteX2" fmla="*/ 0 w 4315968"/>
              <a:gd name="connsiteY2" fmla="*/ 0 h 33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15968" h="333046">
                <a:moveTo>
                  <a:pt x="4315968" y="182880"/>
                </a:moveTo>
                <a:cubicBezTo>
                  <a:pt x="3543300" y="280416"/>
                  <a:pt x="2825496" y="377952"/>
                  <a:pt x="2103120" y="310896"/>
                </a:cubicBezTo>
                <a:cubicBezTo>
                  <a:pt x="1380744" y="243840"/>
                  <a:pt x="690372" y="121920"/>
                  <a:pt x="0" y="0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273CF3-52CB-22D7-82BD-8BC7F382EE74}"/>
              </a:ext>
            </a:extLst>
          </p:cNvPr>
          <p:cNvSpPr txBox="1"/>
          <p:nvPr/>
        </p:nvSpPr>
        <p:spPr>
          <a:xfrm>
            <a:off x="4992341" y="6199473"/>
            <a:ext cx="3261406" cy="449354"/>
          </a:xfrm>
          <a:prstGeom prst="rect">
            <a:avLst/>
          </a:prstGeom>
          <a:solidFill>
            <a:schemeClr val="bg1"/>
          </a:solidFill>
        </p:spPr>
        <p:txBody>
          <a:bodyPr wrap="none" lIns="45720" tIns="9144" rIns="45720" bIns="9144" rtlCol="0">
            <a:spAutoFit/>
          </a:bodyPr>
          <a:lstStyle/>
          <a:p>
            <a:r>
              <a:rPr lang="en-US" sz="2800" dirty="0"/>
              <a:t>merge “pull request”</a:t>
            </a:r>
          </a:p>
        </p:txBody>
      </p:sp>
      <p:pic>
        <p:nvPicPr>
          <p:cNvPr id="17" name="Graphic 16" descr="Lock with solid fill">
            <a:extLst>
              <a:ext uri="{FF2B5EF4-FFF2-40B4-BE49-F238E27FC236}">
                <a16:creationId xmlns:a16="http://schemas.microsoft.com/office/drawing/2014/main" id="{1F5F79A6-AE22-8743-C57D-605E11A31D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5174363" y="3861673"/>
            <a:ext cx="1600202" cy="1600202"/>
          </a:xfrm>
          <a:prstGeom prst="rect">
            <a:avLst/>
          </a:prstGeom>
        </p:spPr>
      </p:pic>
      <p:pic>
        <p:nvPicPr>
          <p:cNvPr id="18" name="Graphic 17" descr="Key with solid fill">
            <a:extLst>
              <a:ext uri="{FF2B5EF4-FFF2-40B4-BE49-F238E27FC236}">
                <a16:creationId xmlns:a16="http://schemas.microsoft.com/office/drawing/2014/main" id="{13375F4D-96A2-F2BE-F7A1-6F7DFDA5CA3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606480" y="565645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104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D0E498-1F16-32B0-A313-F7D9ED9BA5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2377" y="0"/>
            <a:ext cx="9647246" cy="6869160"/>
          </a:xfrm>
          <a:ln>
            <a:solidFill>
              <a:schemeClr val="tx1"/>
            </a:solidFill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D7D0AD3-BC3F-5F42-5AF9-33A36F390D8C}"/>
              </a:ext>
            </a:extLst>
          </p:cNvPr>
          <p:cNvSpPr/>
          <p:nvPr/>
        </p:nvSpPr>
        <p:spPr>
          <a:xfrm>
            <a:off x="1502230" y="1700684"/>
            <a:ext cx="8316684" cy="628860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C702148-9455-4657-CB9B-38B907C9B221}"/>
              </a:ext>
            </a:extLst>
          </p:cNvPr>
          <p:cNvSpPr/>
          <p:nvPr/>
        </p:nvSpPr>
        <p:spPr>
          <a:xfrm>
            <a:off x="7075714" y="6422571"/>
            <a:ext cx="2282020" cy="435429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462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A7A17-6AD0-A4B1-B376-55048CBCFE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88390E4-0D47-0621-040C-89140E49D15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0352"/>
          <a:stretch>
            <a:fillRect/>
          </a:stretch>
        </p:blipFill>
        <p:spPr>
          <a:xfrm>
            <a:off x="2338467" y="-4640"/>
            <a:ext cx="7437012" cy="183594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6A5199-3408-E950-9A53-B1E0D4FD0D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465" y="1744229"/>
            <a:ext cx="7437013" cy="508341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5DC36D4-C3BA-9C8C-647A-C160718799B0}"/>
              </a:ext>
            </a:extLst>
          </p:cNvPr>
          <p:cNvSpPr/>
          <p:nvPr/>
        </p:nvSpPr>
        <p:spPr>
          <a:xfrm>
            <a:off x="4138914" y="2774374"/>
            <a:ext cx="1447800" cy="563544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BF20B8E-8D3B-92FF-15C1-0C0304902D59}"/>
              </a:ext>
            </a:extLst>
          </p:cNvPr>
          <p:cNvSpPr/>
          <p:nvPr/>
        </p:nvSpPr>
        <p:spPr>
          <a:xfrm>
            <a:off x="3178271" y="6144896"/>
            <a:ext cx="2133599" cy="563544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13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549D9-E45A-DA92-5B42-0E1FEF683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6" descr="Single Cloud Icon PNG &amp; SVG Design For T-Shirts">
            <a:extLst>
              <a:ext uri="{FF2B5EF4-FFF2-40B4-BE49-F238E27FC236}">
                <a16:creationId xmlns:a16="http://schemas.microsoft.com/office/drawing/2014/main" id="{F387F6E3-CDCF-8036-7553-1E505F48E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8" y="646906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009630-8536-65BD-F6EB-D80E4AD7D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Degrees of separation: local/remote vs. forks vs. branches</a:t>
            </a:r>
          </a:p>
        </p:txBody>
      </p:sp>
      <p:pic>
        <p:nvPicPr>
          <p:cNvPr id="11" name="Picture 10" descr="Folder - Free files and folders icons">
            <a:extLst>
              <a:ext uri="{FF2B5EF4-FFF2-40B4-BE49-F238E27FC236}">
                <a16:creationId xmlns:a16="http://schemas.microsoft.com/office/drawing/2014/main" id="{E9DD3064-C3C3-FF03-3635-E6AAF6F5F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013" y="3354728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2731B091-C725-3120-409E-D86A01C15F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9741037" y="5429816"/>
            <a:ext cx="192241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9BA2A71D-00C9-B6B4-045D-3CBE4EB54E9A}"/>
              </a:ext>
            </a:extLst>
          </p:cNvPr>
          <p:cNvSpPr/>
          <p:nvPr/>
        </p:nvSpPr>
        <p:spPr>
          <a:xfrm>
            <a:off x="3913741" y="3795283"/>
            <a:ext cx="6471229" cy="1821746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  <a:gd name="connsiteX0" fmla="*/ 0 w 5328962"/>
              <a:gd name="connsiteY0" fmla="*/ 359883 h 921975"/>
              <a:gd name="connsiteX1" fmla="*/ 3100941 w 5328962"/>
              <a:gd name="connsiteY1" fmla="*/ 121 h 921975"/>
              <a:gd name="connsiteX2" fmla="*/ 5328962 w 5328962"/>
              <a:gd name="connsiteY2" fmla="*/ 921975 h 921975"/>
              <a:gd name="connsiteX0" fmla="*/ 0 w 5328962"/>
              <a:gd name="connsiteY0" fmla="*/ 359883 h 921975"/>
              <a:gd name="connsiteX1" fmla="*/ 3100941 w 5328962"/>
              <a:gd name="connsiteY1" fmla="*/ 121 h 921975"/>
              <a:gd name="connsiteX2" fmla="*/ 5328962 w 5328962"/>
              <a:gd name="connsiteY2" fmla="*/ 921975 h 921975"/>
              <a:gd name="connsiteX0" fmla="*/ 0 w 5328962"/>
              <a:gd name="connsiteY0" fmla="*/ 13692 h 575784"/>
              <a:gd name="connsiteX1" fmla="*/ 3495367 w 5328962"/>
              <a:gd name="connsiteY1" fmla="*/ 218198 h 575784"/>
              <a:gd name="connsiteX2" fmla="*/ 5328962 w 5328962"/>
              <a:gd name="connsiteY2" fmla="*/ 575784 h 575784"/>
              <a:gd name="connsiteX0" fmla="*/ 0 w 5328962"/>
              <a:gd name="connsiteY0" fmla="*/ 20280 h 582372"/>
              <a:gd name="connsiteX1" fmla="*/ 3495367 w 5328962"/>
              <a:gd name="connsiteY1" fmla="*/ 224786 h 582372"/>
              <a:gd name="connsiteX2" fmla="*/ 5328962 w 5328962"/>
              <a:gd name="connsiteY2" fmla="*/ 582372 h 582372"/>
              <a:gd name="connsiteX0" fmla="*/ 0 w 5328962"/>
              <a:gd name="connsiteY0" fmla="*/ 0 h 562092"/>
              <a:gd name="connsiteX1" fmla="*/ 5328962 w 5328962"/>
              <a:gd name="connsiteY1" fmla="*/ 562092 h 562092"/>
              <a:gd name="connsiteX0" fmla="*/ 0 w 5328962"/>
              <a:gd name="connsiteY0" fmla="*/ 0 h 562092"/>
              <a:gd name="connsiteX1" fmla="*/ 2603838 w 5328962"/>
              <a:gd name="connsiteY1" fmla="*/ 273240 h 562092"/>
              <a:gd name="connsiteX2" fmla="*/ 5328962 w 5328962"/>
              <a:gd name="connsiteY2" fmla="*/ 562092 h 562092"/>
              <a:gd name="connsiteX0" fmla="*/ 0 w 5328962"/>
              <a:gd name="connsiteY0" fmla="*/ 0 h 562092"/>
              <a:gd name="connsiteX1" fmla="*/ 2765194 w 5328962"/>
              <a:gd name="connsiteY1" fmla="*/ 152325 h 562092"/>
              <a:gd name="connsiteX2" fmla="*/ 5328962 w 5328962"/>
              <a:gd name="connsiteY2" fmla="*/ 562092 h 562092"/>
              <a:gd name="connsiteX0" fmla="*/ 0 w 5328962"/>
              <a:gd name="connsiteY0" fmla="*/ 0 h 562092"/>
              <a:gd name="connsiteX1" fmla="*/ 2765194 w 5328962"/>
              <a:gd name="connsiteY1" fmla="*/ 152325 h 562092"/>
              <a:gd name="connsiteX2" fmla="*/ 5328962 w 5328962"/>
              <a:gd name="connsiteY2" fmla="*/ 562092 h 562092"/>
              <a:gd name="connsiteX0" fmla="*/ 0 w 5328962"/>
              <a:gd name="connsiteY0" fmla="*/ 0 h 562092"/>
              <a:gd name="connsiteX1" fmla="*/ 2765194 w 5328962"/>
              <a:gd name="connsiteY1" fmla="*/ 152325 h 562092"/>
              <a:gd name="connsiteX2" fmla="*/ 5328962 w 5328962"/>
              <a:gd name="connsiteY2" fmla="*/ 562092 h 56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8962" h="562092">
                <a:moveTo>
                  <a:pt x="0" y="0"/>
                </a:moveTo>
                <a:cubicBezTo>
                  <a:pt x="921731" y="50775"/>
                  <a:pt x="1771749" y="61245"/>
                  <a:pt x="2765194" y="152325"/>
                </a:cubicBezTo>
                <a:cubicBezTo>
                  <a:pt x="3758639" y="243405"/>
                  <a:pt x="4474373" y="425503"/>
                  <a:pt x="5328962" y="562092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DD50B240-9BD6-B17F-EF82-FC0CDD896161}"/>
              </a:ext>
            </a:extLst>
          </p:cNvPr>
          <p:cNvSpPr/>
          <p:nvPr/>
        </p:nvSpPr>
        <p:spPr>
          <a:xfrm rot="10583396">
            <a:off x="3818814" y="4291318"/>
            <a:ext cx="6471229" cy="1821746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  <a:gd name="connsiteX0" fmla="*/ 0 w 5328962"/>
              <a:gd name="connsiteY0" fmla="*/ 359883 h 921975"/>
              <a:gd name="connsiteX1" fmla="*/ 3100941 w 5328962"/>
              <a:gd name="connsiteY1" fmla="*/ 121 h 921975"/>
              <a:gd name="connsiteX2" fmla="*/ 5328962 w 5328962"/>
              <a:gd name="connsiteY2" fmla="*/ 921975 h 921975"/>
              <a:gd name="connsiteX0" fmla="*/ 0 w 5328962"/>
              <a:gd name="connsiteY0" fmla="*/ 359883 h 921975"/>
              <a:gd name="connsiteX1" fmla="*/ 3100941 w 5328962"/>
              <a:gd name="connsiteY1" fmla="*/ 121 h 921975"/>
              <a:gd name="connsiteX2" fmla="*/ 5328962 w 5328962"/>
              <a:gd name="connsiteY2" fmla="*/ 921975 h 921975"/>
              <a:gd name="connsiteX0" fmla="*/ 0 w 5328962"/>
              <a:gd name="connsiteY0" fmla="*/ 13692 h 575784"/>
              <a:gd name="connsiteX1" fmla="*/ 3495367 w 5328962"/>
              <a:gd name="connsiteY1" fmla="*/ 218198 h 575784"/>
              <a:gd name="connsiteX2" fmla="*/ 5328962 w 5328962"/>
              <a:gd name="connsiteY2" fmla="*/ 575784 h 575784"/>
              <a:gd name="connsiteX0" fmla="*/ 0 w 5328962"/>
              <a:gd name="connsiteY0" fmla="*/ 20280 h 582372"/>
              <a:gd name="connsiteX1" fmla="*/ 3495367 w 5328962"/>
              <a:gd name="connsiteY1" fmla="*/ 224786 h 582372"/>
              <a:gd name="connsiteX2" fmla="*/ 5328962 w 5328962"/>
              <a:gd name="connsiteY2" fmla="*/ 582372 h 582372"/>
              <a:gd name="connsiteX0" fmla="*/ 0 w 5328962"/>
              <a:gd name="connsiteY0" fmla="*/ 0 h 562092"/>
              <a:gd name="connsiteX1" fmla="*/ 5328962 w 5328962"/>
              <a:gd name="connsiteY1" fmla="*/ 562092 h 562092"/>
              <a:gd name="connsiteX0" fmla="*/ 0 w 5328962"/>
              <a:gd name="connsiteY0" fmla="*/ 0 h 562092"/>
              <a:gd name="connsiteX1" fmla="*/ 2603838 w 5328962"/>
              <a:gd name="connsiteY1" fmla="*/ 273240 h 562092"/>
              <a:gd name="connsiteX2" fmla="*/ 5328962 w 5328962"/>
              <a:gd name="connsiteY2" fmla="*/ 562092 h 562092"/>
              <a:gd name="connsiteX0" fmla="*/ 0 w 5328962"/>
              <a:gd name="connsiteY0" fmla="*/ 0 h 562092"/>
              <a:gd name="connsiteX1" fmla="*/ 2765194 w 5328962"/>
              <a:gd name="connsiteY1" fmla="*/ 152325 h 562092"/>
              <a:gd name="connsiteX2" fmla="*/ 5328962 w 5328962"/>
              <a:gd name="connsiteY2" fmla="*/ 562092 h 562092"/>
              <a:gd name="connsiteX0" fmla="*/ 0 w 5328962"/>
              <a:gd name="connsiteY0" fmla="*/ 0 h 562092"/>
              <a:gd name="connsiteX1" fmla="*/ 2765194 w 5328962"/>
              <a:gd name="connsiteY1" fmla="*/ 152325 h 562092"/>
              <a:gd name="connsiteX2" fmla="*/ 5328962 w 5328962"/>
              <a:gd name="connsiteY2" fmla="*/ 562092 h 562092"/>
              <a:gd name="connsiteX0" fmla="*/ 0 w 5328962"/>
              <a:gd name="connsiteY0" fmla="*/ 0 h 562092"/>
              <a:gd name="connsiteX1" fmla="*/ 2765194 w 5328962"/>
              <a:gd name="connsiteY1" fmla="*/ 152325 h 562092"/>
              <a:gd name="connsiteX2" fmla="*/ 5328962 w 5328962"/>
              <a:gd name="connsiteY2" fmla="*/ 562092 h 56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28962" h="562092">
                <a:moveTo>
                  <a:pt x="0" y="0"/>
                </a:moveTo>
                <a:cubicBezTo>
                  <a:pt x="921731" y="50775"/>
                  <a:pt x="1771749" y="61245"/>
                  <a:pt x="2765194" y="152325"/>
                </a:cubicBezTo>
                <a:cubicBezTo>
                  <a:pt x="3758639" y="243405"/>
                  <a:pt x="4474373" y="425503"/>
                  <a:pt x="5328962" y="562092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107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D8532-B2A5-DC0E-68C8-F3D6501A4C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6" descr="Single Cloud Icon PNG &amp; SVG Design For T-Shirts">
            <a:extLst>
              <a:ext uri="{FF2B5EF4-FFF2-40B4-BE49-F238E27FC236}">
                <a16:creationId xmlns:a16="http://schemas.microsoft.com/office/drawing/2014/main" id="{0675069B-FB22-6F0A-9498-9F04D94EAB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148" y="646906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A69447-996F-5738-E764-D123E4C85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Degrees of separation: local/remote vs. forks vs. branches</a:t>
            </a:r>
          </a:p>
        </p:txBody>
      </p:sp>
      <p:pic>
        <p:nvPicPr>
          <p:cNvPr id="11" name="Picture 10" descr="Folder - Free files and folders icons">
            <a:extLst>
              <a:ext uri="{FF2B5EF4-FFF2-40B4-BE49-F238E27FC236}">
                <a16:creationId xmlns:a16="http://schemas.microsoft.com/office/drawing/2014/main" id="{8417AFDB-66D8-E012-4D4B-CCE5AAA787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013" y="3354728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8B952110-C115-5A00-2BB4-710B4BF1BC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9741037" y="5429816"/>
            <a:ext cx="1922413" cy="1325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Single Cloud Icon PNG &amp; SVG Design For T-Shirts">
            <a:extLst>
              <a:ext uri="{FF2B5EF4-FFF2-40B4-BE49-F238E27FC236}">
                <a16:creationId xmlns:a16="http://schemas.microsoft.com/office/drawing/2014/main" id="{304F95CB-70B3-1531-56B2-4EC44A9B5E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2844" y="689825"/>
            <a:ext cx="5564187" cy="5564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Folder - Free files and folders icons">
            <a:extLst>
              <a:ext uri="{FF2B5EF4-FFF2-40B4-BE49-F238E27FC236}">
                <a16:creationId xmlns:a16="http://schemas.microsoft.com/office/drawing/2014/main" id="{D257E0CC-D732-4D66-FB28-90BB438C1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5103" y="3359705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4A434E31-B9C4-B07B-203A-B526275A1235}"/>
              </a:ext>
            </a:extLst>
          </p:cNvPr>
          <p:cNvSpPr/>
          <p:nvPr/>
        </p:nvSpPr>
        <p:spPr>
          <a:xfrm>
            <a:off x="4349171" y="2628898"/>
            <a:ext cx="3747030" cy="1076982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C9E82BB-A472-6CC7-2ACF-13B858BE7161}"/>
              </a:ext>
            </a:extLst>
          </p:cNvPr>
          <p:cNvSpPr/>
          <p:nvPr/>
        </p:nvSpPr>
        <p:spPr>
          <a:xfrm rot="13700457">
            <a:off x="8567570" y="5265969"/>
            <a:ext cx="1771785" cy="375660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4A2B388-1837-7A08-5287-0787285DB06C}"/>
              </a:ext>
            </a:extLst>
          </p:cNvPr>
          <p:cNvSpPr/>
          <p:nvPr/>
        </p:nvSpPr>
        <p:spPr>
          <a:xfrm rot="3980131">
            <a:off x="9177089" y="4878055"/>
            <a:ext cx="1771785" cy="375660"/>
          </a:xfrm>
          <a:custGeom>
            <a:avLst/>
            <a:gdLst>
              <a:gd name="connsiteX0" fmla="*/ 0 w 5010150"/>
              <a:gd name="connsiteY0" fmla="*/ 800277 h 800277"/>
              <a:gd name="connsiteX1" fmla="*/ 3219450 w 5010150"/>
              <a:gd name="connsiteY1" fmla="*/ 177 h 800277"/>
              <a:gd name="connsiteX2" fmla="*/ 5010150 w 5010150"/>
              <a:gd name="connsiteY2" fmla="*/ 743127 h 800277"/>
              <a:gd name="connsiteX0" fmla="*/ 0 w 5010150"/>
              <a:gd name="connsiteY0" fmla="*/ 581846 h 581846"/>
              <a:gd name="connsiteX1" fmla="*/ 2742372 w 5010150"/>
              <a:gd name="connsiteY1" fmla="*/ 407 h 581846"/>
              <a:gd name="connsiteX2" fmla="*/ 5010150 w 5010150"/>
              <a:gd name="connsiteY2" fmla="*/ 524696 h 581846"/>
              <a:gd name="connsiteX0" fmla="*/ 0 w 4970393"/>
              <a:gd name="connsiteY0" fmla="*/ 581560 h 921975"/>
              <a:gd name="connsiteX1" fmla="*/ 2742372 w 4970393"/>
              <a:gd name="connsiteY1" fmla="*/ 121 h 921975"/>
              <a:gd name="connsiteX2" fmla="*/ 4970393 w 4970393"/>
              <a:gd name="connsiteY2" fmla="*/ 921975 h 921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70393" h="921975">
                <a:moveTo>
                  <a:pt x="0" y="581560"/>
                </a:moveTo>
                <a:cubicBezTo>
                  <a:pt x="1192212" y="186272"/>
                  <a:pt x="1907347" y="9646"/>
                  <a:pt x="2742372" y="121"/>
                </a:cubicBezTo>
                <a:cubicBezTo>
                  <a:pt x="3577397" y="-9404"/>
                  <a:pt x="4492555" y="545737"/>
                  <a:pt x="4970393" y="921975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3E49DF9B-3210-4A2C-1472-4902EF39BF9C}"/>
              </a:ext>
            </a:extLst>
          </p:cNvPr>
          <p:cNvSpPr/>
          <p:nvPr/>
        </p:nvSpPr>
        <p:spPr>
          <a:xfrm>
            <a:off x="3362896" y="4367570"/>
            <a:ext cx="4315968" cy="333046"/>
          </a:xfrm>
          <a:custGeom>
            <a:avLst/>
            <a:gdLst>
              <a:gd name="connsiteX0" fmla="*/ 4334256 w 4334256"/>
              <a:gd name="connsiteY0" fmla="*/ 402336 h 402336"/>
              <a:gd name="connsiteX1" fmla="*/ 2103120 w 4334256"/>
              <a:gd name="connsiteY1" fmla="*/ 310896 h 402336"/>
              <a:gd name="connsiteX2" fmla="*/ 0 w 4334256"/>
              <a:gd name="connsiteY2" fmla="*/ 0 h 402336"/>
              <a:gd name="connsiteX0" fmla="*/ 4315968 w 4315968"/>
              <a:gd name="connsiteY0" fmla="*/ 182880 h 324284"/>
              <a:gd name="connsiteX1" fmla="*/ 2103120 w 4315968"/>
              <a:gd name="connsiteY1" fmla="*/ 310896 h 324284"/>
              <a:gd name="connsiteX2" fmla="*/ 0 w 4315968"/>
              <a:gd name="connsiteY2" fmla="*/ 0 h 324284"/>
              <a:gd name="connsiteX0" fmla="*/ 4315968 w 4315968"/>
              <a:gd name="connsiteY0" fmla="*/ 182880 h 333046"/>
              <a:gd name="connsiteX1" fmla="*/ 2103120 w 4315968"/>
              <a:gd name="connsiteY1" fmla="*/ 310896 h 333046"/>
              <a:gd name="connsiteX2" fmla="*/ 0 w 4315968"/>
              <a:gd name="connsiteY2" fmla="*/ 0 h 333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15968" h="333046">
                <a:moveTo>
                  <a:pt x="4315968" y="182880"/>
                </a:moveTo>
                <a:cubicBezTo>
                  <a:pt x="3543300" y="280416"/>
                  <a:pt x="2825496" y="377952"/>
                  <a:pt x="2103120" y="310896"/>
                </a:cubicBezTo>
                <a:cubicBezTo>
                  <a:pt x="1380744" y="243840"/>
                  <a:pt x="690372" y="121920"/>
                  <a:pt x="0" y="0"/>
                </a:cubicBezTo>
              </a:path>
            </a:pathLst>
          </a:custGeom>
          <a:noFill/>
          <a:ln w="76200">
            <a:solidFill>
              <a:schemeClr val="accent5">
                <a:lumMod val="60000"/>
                <a:lumOff val="40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595DF4-0915-6C84-5D2C-3BA6748FEDE3}"/>
              </a:ext>
            </a:extLst>
          </p:cNvPr>
          <p:cNvSpPr txBox="1"/>
          <p:nvPr/>
        </p:nvSpPr>
        <p:spPr>
          <a:xfrm>
            <a:off x="4992341" y="6199473"/>
            <a:ext cx="3261406" cy="449354"/>
          </a:xfrm>
          <a:prstGeom prst="rect">
            <a:avLst/>
          </a:prstGeom>
          <a:solidFill>
            <a:schemeClr val="bg1"/>
          </a:solidFill>
        </p:spPr>
        <p:txBody>
          <a:bodyPr wrap="none" lIns="45720" tIns="9144" rIns="45720" bIns="9144" rtlCol="0">
            <a:spAutoFit/>
          </a:bodyPr>
          <a:lstStyle/>
          <a:p>
            <a:r>
              <a:rPr lang="en-US" sz="2800" dirty="0"/>
              <a:t>merge “pull request”</a:t>
            </a:r>
          </a:p>
        </p:txBody>
      </p:sp>
      <p:pic>
        <p:nvPicPr>
          <p:cNvPr id="9" name="Graphic 8" descr="Lock with solid fill">
            <a:extLst>
              <a:ext uri="{FF2B5EF4-FFF2-40B4-BE49-F238E27FC236}">
                <a16:creationId xmlns:a16="http://schemas.microsoft.com/office/drawing/2014/main" id="{E2B31978-CC74-D358-E250-CE81BFE721C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174363" y="3861673"/>
            <a:ext cx="1600202" cy="1600202"/>
          </a:xfrm>
          <a:prstGeom prst="rect">
            <a:avLst/>
          </a:prstGeom>
        </p:spPr>
      </p:pic>
      <p:pic>
        <p:nvPicPr>
          <p:cNvPr id="10" name="Graphic 9" descr="Key with solid fill">
            <a:extLst>
              <a:ext uri="{FF2B5EF4-FFF2-40B4-BE49-F238E27FC236}">
                <a16:creationId xmlns:a16="http://schemas.microsoft.com/office/drawing/2014/main" id="{AE78E123-A760-9123-6F2E-E42C0DFB05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06480" y="565645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930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1AA10-7EE2-7983-43E1-5179201A1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E4E87-E8FD-3FDD-8B92-17885F63D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“Branches” provide an intermediate level of separation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7A4963-7BA8-795C-43C6-D5AA09EF6E30}"/>
              </a:ext>
            </a:extLst>
          </p:cNvPr>
          <p:cNvSpPr txBox="1"/>
          <p:nvPr/>
        </p:nvSpPr>
        <p:spPr>
          <a:xfrm>
            <a:off x="1649708" y="5662532"/>
            <a:ext cx="1188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repository</a:t>
            </a:r>
          </a:p>
        </p:txBody>
      </p:sp>
      <p:pic>
        <p:nvPicPr>
          <p:cNvPr id="28" name="Picture 27" descr="Folder - Free files and folders icons">
            <a:extLst>
              <a:ext uri="{FF2B5EF4-FFF2-40B4-BE49-F238E27FC236}">
                <a16:creationId xmlns:a16="http://schemas.microsoft.com/office/drawing/2014/main" id="{E72611A4-1A4A-5790-120D-BE1DFAD7E3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98" y="4470207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C75984-F8B5-8606-A318-D3C09ED1A112}"/>
              </a:ext>
            </a:extLst>
          </p:cNvPr>
          <p:cNvSpPr txBox="1"/>
          <p:nvPr/>
        </p:nvSpPr>
        <p:spPr>
          <a:xfrm>
            <a:off x="388620" y="6377940"/>
            <a:ext cx="749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exists as part of the repository on BOTH the local and remote versions</a:t>
            </a:r>
          </a:p>
        </p:txBody>
      </p:sp>
    </p:spTree>
    <p:extLst>
      <p:ext uri="{BB962C8B-B14F-4D97-AF65-F5344CB8AC3E}">
        <p14:creationId xmlns:p14="http://schemas.microsoft.com/office/powerpoint/2010/main" val="23648802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2E112D-3060-1DBC-4010-2045E739B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C6DBA-BCD3-229D-D387-EC0E10531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“Branches” provide an intermediate level of separation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FE0C26B-9C2D-6813-31F4-F5DC63F00516}"/>
              </a:ext>
            </a:extLst>
          </p:cNvPr>
          <p:cNvCxnSpPr/>
          <p:nvPr/>
        </p:nvCxnSpPr>
        <p:spPr>
          <a:xfrm>
            <a:off x="2961989" y="5350493"/>
            <a:ext cx="23077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80B7B147-76F6-7D82-3E42-83F2C91D0FCC}"/>
              </a:ext>
            </a:extLst>
          </p:cNvPr>
          <p:cNvSpPr txBox="1"/>
          <p:nvPr/>
        </p:nvSpPr>
        <p:spPr>
          <a:xfrm>
            <a:off x="5168878" y="5766418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“main” branch</a:t>
            </a:r>
          </a:p>
        </p:txBody>
      </p:sp>
      <p:pic>
        <p:nvPicPr>
          <p:cNvPr id="28" name="Picture 27" descr="Folder - Free files and folders icons">
            <a:extLst>
              <a:ext uri="{FF2B5EF4-FFF2-40B4-BE49-F238E27FC236}">
                <a16:creationId xmlns:a16="http://schemas.microsoft.com/office/drawing/2014/main" id="{AD89C2EA-5C13-5E8C-EE0D-D05E9FC5C2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98" y="4470207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Folder - Free files and folders icons">
            <a:extLst>
              <a:ext uri="{FF2B5EF4-FFF2-40B4-BE49-F238E27FC236}">
                <a16:creationId xmlns:a16="http://schemas.microsoft.com/office/drawing/2014/main" id="{B3E2A075-35F9-2535-EAC9-D6FD13202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837" y="4546059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8CC1F6-3A9D-76EC-F136-E9FA73BD48F9}"/>
              </a:ext>
            </a:extLst>
          </p:cNvPr>
          <p:cNvSpPr txBox="1"/>
          <p:nvPr/>
        </p:nvSpPr>
        <p:spPr>
          <a:xfrm>
            <a:off x="388620" y="6377940"/>
            <a:ext cx="749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exists as part of the repository on BOTH the local and remote versions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67FE89-0F13-0041-A308-B9F04565BC34}"/>
              </a:ext>
            </a:extLst>
          </p:cNvPr>
          <p:cNvSpPr txBox="1"/>
          <p:nvPr/>
        </p:nvSpPr>
        <p:spPr>
          <a:xfrm>
            <a:off x="1649708" y="5662532"/>
            <a:ext cx="1188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repository</a:t>
            </a:r>
          </a:p>
        </p:txBody>
      </p:sp>
    </p:spTree>
    <p:extLst>
      <p:ext uri="{BB962C8B-B14F-4D97-AF65-F5344CB8AC3E}">
        <p14:creationId xmlns:p14="http://schemas.microsoft.com/office/powerpoint/2010/main" val="32212121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D31E4E-B2B4-64C1-02F1-9EAFA35C0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3B1E-8756-116C-AA49-C0018ED2A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“Branches” provide an intermediate level of separation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7E94788-FB7F-A4AA-C065-BA19D17E2C5A}"/>
              </a:ext>
            </a:extLst>
          </p:cNvPr>
          <p:cNvCxnSpPr/>
          <p:nvPr/>
        </p:nvCxnSpPr>
        <p:spPr>
          <a:xfrm>
            <a:off x="2961989" y="5350493"/>
            <a:ext cx="23077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17DA180-2EDD-BDB4-21A0-D2AB0F3C1D76}"/>
              </a:ext>
            </a:extLst>
          </p:cNvPr>
          <p:cNvCxnSpPr>
            <a:cxnSpLocks/>
          </p:cNvCxnSpPr>
          <p:nvPr/>
        </p:nvCxnSpPr>
        <p:spPr>
          <a:xfrm flipV="1">
            <a:off x="3455474" y="3844636"/>
            <a:ext cx="1779663" cy="1505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04A30402-8831-D643-FA8B-5F75314C6DD6}"/>
              </a:ext>
            </a:extLst>
          </p:cNvPr>
          <p:cNvSpPr txBox="1"/>
          <p:nvPr/>
        </p:nvSpPr>
        <p:spPr>
          <a:xfrm>
            <a:off x="3319972" y="3654640"/>
            <a:ext cx="88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branch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9671EF3-1137-72C8-B161-CB7441BE9A4B}"/>
              </a:ext>
            </a:extLst>
          </p:cNvPr>
          <p:cNvSpPr txBox="1"/>
          <p:nvPr/>
        </p:nvSpPr>
        <p:spPr>
          <a:xfrm>
            <a:off x="5168878" y="5766418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“main”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C0FA5AE-8A84-383F-2499-9EC49DD24F53}"/>
              </a:ext>
            </a:extLst>
          </p:cNvPr>
          <p:cNvSpPr txBox="1"/>
          <p:nvPr/>
        </p:nvSpPr>
        <p:spPr>
          <a:xfrm>
            <a:off x="7104780" y="2559525"/>
            <a:ext cx="2667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“development” branches</a:t>
            </a:r>
          </a:p>
        </p:txBody>
      </p:sp>
      <p:pic>
        <p:nvPicPr>
          <p:cNvPr id="28" name="Picture 27" descr="Folder - Free files and folders icons">
            <a:extLst>
              <a:ext uri="{FF2B5EF4-FFF2-40B4-BE49-F238E27FC236}">
                <a16:creationId xmlns:a16="http://schemas.microsoft.com/office/drawing/2014/main" id="{C0516612-E268-79A6-01FC-0D3D33E1E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98" y="4470207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 descr="Folder - Free files and folders icons">
            <a:extLst>
              <a:ext uri="{FF2B5EF4-FFF2-40B4-BE49-F238E27FC236}">
                <a16:creationId xmlns:a16="http://schemas.microsoft.com/office/drawing/2014/main" id="{D014FAC8-DF73-CE9C-A757-CFB3BEB5B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693" y="3062736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Folder - Free files and folders icons">
            <a:extLst>
              <a:ext uri="{FF2B5EF4-FFF2-40B4-BE49-F238E27FC236}">
                <a16:creationId xmlns:a16="http://schemas.microsoft.com/office/drawing/2014/main" id="{9B9FC6F8-6C6F-DB21-E31E-1C4D55D338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837" y="4546059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7C9D398-E725-3073-886E-ED8816ABDF3B}"/>
              </a:ext>
            </a:extLst>
          </p:cNvPr>
          <p:cNvSpPr txBox="1"/>
          <p:nvPr/>
        </p:nvSpPr>
        <p:spPr>
          <a:xfrm>
            <a:off x="388620" y="6377940"/>
            <a:ext cx="749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exists as part of the repository on BOTH the local and remote versions</a:t>
            </a:r>
          </a:p>
        </p:txBody>
      </p:sp>
      <p:pic>
        <p:nvPicPr>
          <p:cNvPr id="12" name="Picture 11" descr="Folder - Free files and folders icons">
            <a:extLst>
              <a:ext uri="{FF2B5EF4-FFF2-40B4-BE49-F238E27FC236}">
                <a16:creationId xmlns:a16="http://schemas.microsoft.com/office/drawing/2014/main" id="{91FD0D36-1C31-9F9A-30D2-5D6608A16F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837" y="1398722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C203088-A4AE-2631-4839-BD09B41E08AF}"/>
              </a:ext>
            </a:extLst>
          </p:cNvPr>
          <p:cNvCxnSpPr>
            <a:cxnSpLocks/>
          </p:cNvCxnSpPr>
          <p:nvPr/>
        </p:nvCxnSpPr>
        <p:spPr>
          <a:xfrm flipV="1">
            <a:off x="3476935" y="2102066"/>
            <a:ext cx="1893704" cy="32484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ight Brace 3">
            <a:extLst>
              <a:ext uri="{FF2B5EF4-FFF2-40B4-BE49-F238E27FC236}">
                <a16:creationId xmlns:a16="http://schemas.microsoft.com/office/drawing/2014/main" id="{7A0BAFFA-12B5-250A-AD5A-751FD5973F3D}"/>
              </a:ext>
            </a:extLst>
          </p:cNvPr>
          <p:cNvSpPr/>
          <p:nvPr/>
        </p:nvSpPr>
        <p:spPr>
          <a:xfrm>
            <a:off x="6692162" y="1909823"/>
            <a:ext cx="412618" cy="2008407"/>
          </a:xfrm>
          <a:prstGeom prst="rightBrace">
            <a:avLst>
              <a:gd name="adj1" fmla="val 8333"/>
              <a:gd name="adj2" fmla="val 41355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B77E15-C235-07B3-5578-112DC9732A90}"/>
              </a:ext>
            </a:extLst>
          </p:cNvPr>
          <p:cNvSpPr txBox="1"/>
          <p:nvPr/>
        </p:nvSpPr>
        <p:spPr>
          <a:xfrm>
            <a:off x="1649708" y="5662532"/>
            <a:ext cx="1188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repository</a:t>
            </a:r>
          </a:p>
        </p:txBody>
      </p:sp>
    </p:spTree>
    <p:extLst>
      <p:ext uri="{BB962C8B-B14F-4D97-AF65-F5344CB8AC3E}">
        <p14:creationId xmlns:p14="http://schemas.microsoft.com/office/powerpoint/2010/main" val="3244655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GitHub Logo, symbol, meaning, history, PNG, brand">
            <a:extLst>
              <a:ext uri="{FF2B5EF4-FFF2-40B4-BE49-F238E27FC236}">
                <a16:creationId xmlns:a16="http://schemas.microsoft.com/office/drawing/2014/main" id="{1817C790-C899-13D7-0FD3-5B1DAD0DF8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721" y="2285843"/>
            <a:ext cx="4064557" cy="228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837F92-7C8D-4EC7-E819-CB54944C07EA}"/>
              </a:ext>
            </a:extLst>
          </p:cNvPr>
          <p:cNvSpPr txBox="1"/>
          <p:nvPr/>
        </p:nvSpPr>
        <p:spPr>
          <a:xfrm>
            <a:off x="8389140" y="5128155"/>
            <a:ext cx="27478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reproducibility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24A958-9A0C-610F-EAC9-06F03FC7AA28}"/>
              </a:ext>
            </a:extLst>
          </p:cNvPr>
          <p:cNvSpPr txBox="1"/>
          <p:nvPr/>
        </p:nvSpPr>
        <p:spPr>
          <a:xfrm>
            <a:off x="2185975" y="1237474"/>
            <a:ext cx="28142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version control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748808B-E79B-9F32-549A-4F50FD2E3762}"/>
              </a:ext>
            </a:extLst>
          </p:cNvPr>
          <p:cNvSpPr txBox="1"/>
          <p:nvPr/>
        </p:nvSpPr>
        <p:spPr>
          <a:xfrm>
            <a:off x="1335037" y="4279768"/>
            <a:ext cx="17018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backups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D4570C-9B5C-1263-854B-0698966BD121}"/>
              </a:ext>
            </a:extLst>
          </p:cNvPr>
          <p:cNvSpPr txBox="1"/>
          <p:nvPr/>
        </p:nvSpPr>
        <p:spPr>
          <a:xfrm>
            <a:off x="7886052" y="1822249"/>
            <a:ext cx="25380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collaboration</a:t>
            </a:r>
          </a:p>
        </p:txBody>
      </p:sp>
    </p:spTree>
    <p:extLst>
      <p:ext uri="{BB962C8B-B14F-4D97-AF65-F5344CB8AC3E}">
        <p14:creationId xmlns:p14="http://schemas.microsoft.com/office/powerpoint/2010/main" val="3759162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A8F6E-6121-ECEC-EFEA-39C6A4C04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0CA62-26DD-51FC-5FC8-2412137FE6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“Branches” provide an intermediate level of separation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7571B8E-0CA2-21A7-66AF-9E78293C068E}"/>
              </a:ext>
            </a:extLst>
          </p:cNvPr>
          <p:cNvCxnSpPr/>
          <p:nvPr/>
        </p:nvCxnSpPr>
        <p:spPr>
          <a:xfrm>
            <a:off x="2961989" y="5350493"/>
            <a:ext cx="23077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4248AA1-E2F6-1E86-B0AC-1190FEFFC7E3}"/>
              </a:ext>
            </a:extLst>
          </p:cNvPr>
          <p:cNvCxnSpPr>
            <a:cxnSpLocks/>
          </p:cNvCxnSpPr>
          <p:nvPr/>
        </p:nvCxnSpPr>
        <p:spPr>
          <a:xfrm flipV="1">
            <a:off x="3455474" y="3844636"/>
            <a:ext cx="1779663" cy="15058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D486502B-4E0C-B359-BC5C-2B3B2ACDF8ED}"/>
              </a:ext>
            </a:extLst>
          </p:cNvPr>
          <p:cNvSpPr txBox="1"/>
          <p:nvPr/>
        </p:nvSpPr>
        <p:spPr>
          <a:xfrm>
            <a:off x="3319972" y="3654640"/>
            <a:ext cx="88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branch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E50791D-8C1B-69D9-242B-BFC7E35CF716}"/>
              </a:ext>
            </a:extLst>
          </p:cNvPr>
          <p:cNvSpPr txBox="1"/>
          <p:nvPr/>
        </p:nvSpPr>
        <p:spPr>
          <a:xfrm>
            <a:off x="5168878" y="5766418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“main” branch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6693896-7E90-6622-B40B-3B3CFE32E411}"/>
              </a:ext>
            </a:extLst>
          </p:cNvPr>
          <p:cNvSpPr txBox="1"/>
          <p:nvPr/>
        </p:nvSpPr>
        <p:spPr>
          <a:xfrm>
            <a:off x="7104780" y="2559525"/>
            <a:ext cx="2667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“development” branches</a:t>
            </a:r>
          </a:p>
        </p:txBody>
      </p:sp>
      <p:pic>
        <p:nvPicPr>
          <p:cNvPr id="28" name="Picture 27" descr="Folder - Free files and folders icons">
            <a:extLst>
              <a:ext uri="{FF2B5EF4-FFF2-40B4-BE49-F238E27FC236}">
                <a16:creationId xmlns:a16="http://schemas.microsoft.com/office/drawing/2014/main" id="{77CFF4E7-49E2-2DEB-863F-2EC3DD3CBC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298" y="4470207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8" descr="Folder - Free files and folders icons">
            <a:extLst>
              <a:ext uri="{FF2B5EF4-FFF2-40B4-BE49-F238E27FC236}">
                <a16:creationId xmlns:a16="http://schemas.microsoft.com/office/drawing/2014/main" id="{3B458CDA-CE5D-1CEC-76FE-CDA4ABCBF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693" y="3062736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9" descr="Folder - Free files and folders icons">
            <a:extLst>
              <a:ext uri="{FF2B5EF4-FFF2-40B4-BE49-F238E27FC236}">
                <a16:creationId xmlns:a16="http://schemas.microsoft.com/office/drawing/2014/main" id="{68C7E88E-8819-785D-5255-3262D59F6D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7554" y="4574093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642E083-6BB0-2518-C4EA-A455ABD61B9F}"/>
              </a:ext>
            </a:extLst>
          </p:cNvPr>
          <p:cNvCxnSpPr/>
          <p:nvPr/>
        </p:nvCxnSpPr>
        <p:spPr>
          <a:xfrm>
            <a:off x="6793041" y="5350493"/>
            <a:ext cx="230777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D383256-6CC7-5BE6-6746-93DE874B128B}"/>
              </a:ext>
            </a:extLst>
          </p:cNvPr>
          <p:cNvCxnSpPr>
            <a:cxnSpLocks/>
          </p:cNvCxnSpPr>
          <p:nvPr/>
        </p:nvCxnSpPr>
        <p:spPr>
          <a:xfrm flipH="1" flipV="1">
            <a:off x="6699306" y="4038766"/>
            <a:ext cx="1849594" cy="13117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85CC529A-8674-28F3-E44F-3AA4969C6975}"/>
              </a:ext>
            </a:extLst>
          </p:cNvPr>
          <p:cNvSpPr txBox="1"/>
          <p:nvPr/>
        </p:nvSpPr>
        <p:spPr>
          <a:xfrm>
            <a:off x="7842711" y="3844636"/>
            <a:ext cx="2070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merge/pull request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4C2199-93C1-BE73-D878-71802734275E}"/>
              </a:ext>
            </a:extLst>
          </p:cNvPr>
          <p:cNvSpPr txBox="1"/>
          <p:nvPr/>
        </p:nvSpPr>
        <p:spPr>
          <a:xfrm>
            <a:off x="9100812" y="5782809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“main” branch</a:t>
            </a:r>
          </a:p>
        </p:txBody>
      </p:sp>
      <p:pic>
        <p:nvPicPr>
          <p:cNvPr id="10" name="Picture 9" descr="Folder - Free files and folders icons">
            <a:extLst>
              <a:ext uri="{FF2B5EF4-FFF2-40B4-BE49-F238E27FC236}">
                <a16:creationId xmlns:a16="http://schemas.microsoft.com/office/drawing/2014/main" id="{3E8D93B9-4E6B-1ADD-4C9A-E50C6C664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837" y="4546059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D6FBFD-DD92-B251-FD60-DE68EF239A2C}"/>
              </a:ext>
            </a:extLst>
          </p:cNvPr>
          <p:cNvSpPr txBox="1"/>
          <p:nvPr/>
        </p:nvSpPr>
        <p:spPr>
          <a:xfrm>
            <a:off x="388620" y="6377940"/>
            <a:ext cx="749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exists as part of the repository on BOTH the local and remote versions</a:t>
            </a:r>
          </a:p>
        </p:txBody>
      </p:sp>
      <p:pic>
        <p:nvPicPr>
          <p:cNvPr id="12" name="Picture 11" descr="Folder - Free files and folders icons">
            <a:extLst>
              <a:ext uri="{FF2B5EF4-FFF2-40B4-BE49-F238E27FC236}">
                <a16:creationId xmlns:a16="http://schemas.microsoft.com/office/drawing/2014/main" id="{7350AA48-DBC6-F484-9969-FF875DD7EE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837" y="1398722"/>
            <a:ext cx="1192325" cy="119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6817984-45DF-EAE7-D7D0-79922E0256A5}"/>
              </a:ext>
            </a:extLst>
          </p:cNvPr>
          <p:cNvCxnSpPr>
            <a:cxnSpLocks/>
          </p:cNvCxnSpPr>
          <p:nvPr/>
        </p:nvCxnSpPr>
        <p:spPr>
          <a:xfrm flipV="1">
            <a:off x="3476935" y="2102066"/>
            <a:ext cx="1893704" cy="32484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ight Brace 3">
            <a:extLst>
              <a:ext uri="{FF2B5EF4-FFF2-40B4-BE49-F238E27FC236}">
                <a16:creationId xmlns:a16="http://schemas.microsoft.com/office/drawing/2014/main" id="{2021F0A5-B4ED-3FD1-E3A0-7177EB613931}"/>
              </a:ext>
            </a:extLst>
          </p:cNvPr>
          <p:cNvSpPr/>
          <p:nvPr/>
        </p:nvSpPr>
        <p:spPr>
          <a:xfrm>
            <a:off x="6692162" y="1909823"/>
            <a:ext cx="412618" cy="2008407"/>
          </a:xfrm>
          <a:prstGeom prst="rightBrace">
            <a:avLst>
              <a:gd name="adj1" fmla="val 8333"/>
              <a:gd name="adj2" fmla="val 41355"/>
            </a:avLst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308B0D-253D-99EE-4380-7DC8E2E71A97}"/>
              </a:ext>
            </a:extLst>
          </p:cNvPr>
          <p:cNvSpPr txBox="1"/>
          <p:nvPr/>
        </p:nvSpPr>
        <p:spPr>
          <a:xfrm>
            <a:off x="1649708" y="5662532"/>
            <a:ext cx="1188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repository</a:t>
            </a:r>
          </a:p>
        </p:txBody>
      </p:sp>
      <p:pic>
        <p:nvPicPr>
          <p:cNvPr id="7" name="Graphic 6" descr="Lock with solid fill">
            <a:extLst>
              <a:ext uri="{FF2B5EF4-FFF2-40B4-BE49-F238E27FC236}">
                <a16:creationId xmlns:a16="http://schemas.microsoft.com/office/drawing/2014/main" id="{5F010FB8-6E66-AFC5-9B51-C03400B864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956862" y="3901257"/>
            <a:ext cx="1267059" cy="1267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1685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196F3-0A07-3C99-1BAE-43BDF7B66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Merge conflicts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97670-C134-881D-B2D9-3EB07581B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48593" cy="4351338"/>
          </a:xfrm>
        </p:spPr>
        <p:txBody>
          <a:bodyPr/>
          <a:lstStyle/>
          <a:p>
            <a:r>
              <a:rPr lang="en-US" dirty="0"/>
              <a:t>How to avoid</a:t>
            </a:r>
          </a:p>
          <a:p>
            <a:pPr lvl="1"/>
            <a:r>
              <a:rPr lang="en-US" dirty="0"/>
              <a:t>Communicate with team about who is working on what and when</a:t>
            </a:r>
          </a:p>
          <a:p>
            <a:pPr lvl="1"/>
            <a:r>
              <a:rPr lang="en-US" dirty="0"/>
              <a:t>Save/push your changes at appropriate times</a:t>
            </a:r>
          </a:p>
          <a:p>
            <a:pPr lvl="1"/>
            <a:r>
              <a:rPr lang="en-US" dirty="0"/>
              <a:t>Use branches and forks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30C803-60A8-1201-1BC2-23CA43772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793" y="1073196"/>
            <a:ext cx="7117868" cy="2818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317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9B8428-AB9A-270C-F36B-84617021B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Potential/sample workflows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F8678-96A7-4868-EDCE-B5E8B2762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Basic backup and archiving</a:t>
            </a:r>
          </a:p>
          <a:p>
            <a:pPr lvl="1"/>
            <a:r>
              <a:rPr lang="en-US" dirty="0"/>
              <a:t>E.g., you are working on an independent data analysis project</a:t>
            </a:r>
          </a:p>
          <a:p>
            <a:pPr lvl="1"/>
            <a:r>
              <a:rPr lang="en-US" dirty="0"/>
              <a:t>You decide to use one branch (main) </a:t>
            </a:r>
          </a:p>
          <a:p>
            <a:pPr lvl="1"/>
            <a:r>
              <a:rPr lang="en-US" dirty="0"/>
              <a:t>You commit changes locally every ~hour when coding</a:t>
            </a:r>
          </a:p>
          <a:p>
            <a:pPr lvl="1"/>
            <a:r>
              <a:rPr lang="en-US" dirty="0"/>
              <a:t>You push those commits to GitHub every day</a:t>
            </a:r>
          </a:p>
          <a:p>
            <a:r>
              <a:rPr lang="en-US" dirty="0"/>
              <a:t>Collaborative development</a:t>
            </a:r>
          </a:p>
          <a:p>
            <a:pPr lvl="1"/>
            <a:r>
              <a:rPr lang="en-US" dirty="0"/>
              <a:t>E.g., a team collaboratively developing new data processing scripts</a:t>
            </a:r>
          </a:p>
          <a:p>
            <a:pPr lvl="1"/>
            <a:r>
              <a:rPr lang="en-US" dirty="0"/>
              <a:t>Team members make new branches when they start a new task</a:t>
            </a:r>
          </a:p>
          <a:p>
            <a:pPr lvl="1"/>
            <a:r>
              <a:rPr lang="en-US" dirty="0"/>
              <a:t>They make commits on their local branch every ~hour, and push them to GitHub every day</a:t>
            </a:r>
          </a:p>
          <a:p>
            <a:pPr lvl="1"/>
            <a:r>
              <a:rPr lang="en-US" dirty="0"/>
              <a:t>They merge branches to “main” when the task is complete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66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245203-DBE6-819E-2FAB-13DE758AD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273E0-A65D-B7E3-E778-D3C851377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Potential/sample workflows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5B1099-9AB4-3A69-AE3E-B39D6817E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Code re-use</a:t>
            </a:r>
          </a:p>
          <a:p>
            <a:pPr lvl="1"/>
            <a:r>
              <a:rPr lang="en-US" dirty="0"/>
              <a:t>E.g., I find a template GitHub repository with resources for making my own website</a:t>
            </a:r>
          </a:p>
          <a:p>
            <a:pPr lvl="1"/>
            <a:r>
              <a:rPr lang="en-US" dirty="0"/>
              <a:t>I fork that repository, then modify the scripts in the repository to customize my website</a:t>
            </a:r>
          </a:p>
          <a:p>
            <a:r>
              <a:rPr lang="en-US" dirty="0"/>
              <a:t>Collaborative development (external)</a:t>
            </a:r>
          </a:p>
          <a:p>
            <a:pPr lvl="1"/>
            <a:r>
              <a:rPr lang="en-US" dirty="0"/>
              <a:t>E.g., I find a bug in an R package and want to suggest a change</a:t>
            </a:r>
          </a:p>
          <a:p>
            <a:pPr lvl="1"/>
            <a:r>
              <a:rPr lang="en-US" dirty="0"/>
              <a:t>I fork the repository for that package and make a new development branch</a:t>
            </a:r>
          </a:p>
          <a:p>
            <a:pPr lvl="1"/>
            <a:r>
              <a:rPr lang="en-US" dirty="0"/>
              <a:t>I make edits to that branch by making local commits and pushing them to GitHub</a:t>
            </a:r>
          </a:p>
          <a:p>
            <a:pPr lvl="1"/>
            <a:r>
              <a:rPr lang="en-US" dirty="0"/>
              <a:t>I submit a pull request suggesting that the developers incorporate my changes</a:t>
            </a:r>
          </a:p>
        </p:txBody>
      </p:sp>
    </p:spTree>
    <p:extLst>
      <p:ext uri="{BB962C8B-B14F-4D97-AF65-F5344CB8AC3E}">
        <p14:creationId xmlns:p14="http://schemas.microsoft.com/office/powerpoint/2010/main" val="2499235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86C69-B6FC-4CE3-30FF-74DCD5B95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and 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9DEED0-62DB-3C13-1568-E915D4CD1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Issues</a:t>
            </a:r>
          </a:p>
          <a:p>
            <a:pPr lvl="1"/>
            <a:r>
              <a:rPr lang="en-US" dirty="0"/>
              <a:t>Assign (@, which you can do in commit too)</a:t>
            </a:r>
          </a:p>
          <a:p>
            <a:pPr lvl="1"/>
            <a:r>
              <a:rPr lang="en-US" dirty="0">
                <a:hlinkClick r:id="rId2"/>
              </a:rPr>
              <a:t>https://github.com/ikatyang/emoji-cheat-sheet/blob/master/README.md</a:t>
            </a:r>
            <a:endParaRPr lang="en-US" dirty="0"/>
          </a:p>
          <a:p>
            <a:pPr lvl="1"/>
            <a:r>
              <a:rPr lang="en-US" dirty="0"/>
              <a:t>Can add issue # to commit </a:t>
            </a:r>
          </a:p>
          <a:p>
            <a:r>
              <a:rPr lang="en-US" dirty="0"/>
              <a:t>What goes on </a:t>
            </a:r>
            <a:r>
              <a:rPr lang="en-US" dirty="0" err="1"/>
              <a:t>github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Code</a:t>
            </a:r>
          </a:p>
          <a:p>
            <a:pPr lvl="1"/>
            <a:r>
              <a:rPr lang="en-US" dirty="0"/>
              <a:t>Data? Not massive files</a:t>
            </a:r>
          </a:p>
          <a:p>
            <a:pPr lvl="1"/>
            <a:r>
              <a:rPr lang="en-US" dirty="0"/>
              <a:t>Think carefully about pushing figures, </a:t>
            </a:r>
            <a:r>
              <a:rPr lang="en-US" dirty="0" err="1"/>
              <a:t>powerpoints</a:t>
            </a:r>
            <a:r>
              <a:rPr lang="en-US" dirty="0"/>
              <a:t>, </a:t>
            </a:r>
            <a:r>
              <a:rPr lang="en-US" dirty="0" err="1"/>
              <a:t>etc</a:t>
            </a:r>
            <a:endParaRPr lang="en-US" dirty="0"/>
          </a:p>
          <a:p>
            <a:pPr lvl="2"/>
            <a:r>
              <a:rPr lang="en-US" dirty="0"/>
              <a:t>Are there other places these should go?</a:t>
            </a:r>
          </a:p>
        </p:txBody>
      </p:sp>
    </p:spTree>
    <p:extLst>
      <p:ext uri="{BB962C8B-B14F-4D97-AF65-F5344CB8AC3E}">
        <p14:creationId xmlns:p14="http://schemas.microsoft.com/office/powerpoint/2010/main" val="352000845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E1332-E680-F239-B963-5CF935512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BE78B5-FC00-F22C-6C63-4AA4668BA1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https://docs.github.com/en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https://skills.github.com/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11170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93860-D504-53D8-80A3-E014809C6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8DEED2-6747-8CE1-6112-3CF8A0908B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08830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By the end of the workshop, you will be able to: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Understand and execute a foundational GitHub workflow (pull, commit, push)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Understand the difference between a fork and a branch, and how these both help avoid potential issues in code</a:t>
            </a:r>
          </a:p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Use tools for documentation and collaboration (e.g.,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README.md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files, GitHub issues)</a:t>
            </a:r>
          </a:p>
        </p:txBody>
      </p:sp>
    </p:spTree>
    <p:extLst>
      <p:ext uri="{BB962C8B-B14F-4D97-AF65-F5344CB8AC3E}">
        <p14:creationId xmlns:p14="http://schemas.microsoft.com/office/powerpoint/2010/main" val="1966741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270CFC7-68DB-1E53-DA33-D988359F60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1952" y="0"/>
            <a:ext cx="8408095" cy="6858000"/>
          </a:xfrm>
          <a:ln>
            <a:solidFill>
              <a:schemeClr val="tx1"/>
            </a:solidFill>
          </a:ln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23A45C-12CD-1E01-4A3E-8D38FEFECD49}"/>
              </a:ext>
            </a:extLst>
          </p:cNvPr>
          <p:cNvSpPr/>
          <p:nvPr/>
        </p:nvSpPr>
        <p:spPr>
          <a:xfrm>
            <a:off x="1891952" y="3429000"/>
            <a:ext cx="1925514" cy="1441939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A122944-9631-7101-961A-AE027F81A795}"/>
              </a:ext>
            </a:extLst>
          </p:cNvPr>
          <p:cNvSpPr/>
          <p:nvPr/>
        </p:nvSpPr>
        <p:spPr>
          <a:xfrm>
            <a:off x="2664070" y="272564"/>
            <a:ext cx="3431929" cy="448405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090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A2EBE709-5203-8E4B-72AD-B77C7CE9EC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6E2CDF10-7E76-01DF-0AF5-F566C09826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E1875C94-97D2-AC8C-5CFE-FB98FACCF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E1F868F-6857-ACB7-62E6-386E14F9AB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0225">
            <a:off x="2770298" y="4296293"/>
            <a:ext cx="1075289" cy="44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BFB2FE4-7168-ED0E-E953-99A25A6551C8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F976EB9-06B0-3E35-F94A-A8643BC4C780}"/>
              </a:ext>
            </a:extLst>
          </p:cNvPr>
          <p:cNvSpPr txBox="1"/>
          <p:nvPr/>
        </p:nvSpPr>
        <p:spPr>
          <a:xfrm>
            <a:off x="2619828" y="256593"/>
            <a:ext cx="30951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GitHub = service on the web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4C34AB3-68DB-FC7C-B8E7-4C26D40AF3C8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1F54BC-F74A-433C-AFE3-08F61DE831DA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  <p:pic>
        <p:nvPicPr>
          <p:cNvPr id="4" name="Picture 10">
            <a:extLst>
              <a:ext uri="{FF2B5EF4-FFF2-40B4-BE49-F238E27FC236}">
                <a16:creationId xmlns:a16="http://schemas.microsoft.com/office/drawing/2014/main" id="{C3159AF1-B0AB-FDC1-9A8F-5993EEEDE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3203" y="3204336"/>
            <a:ext cx="1075289" cy="44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8689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E6B42-9649-E9D9-719F-65B2DA47D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3B9A4F37-ECB9-41CC-959C-D7C26C7155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168A38DE-4364-6FDC-2E1B-36596556C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97B3DA72-5D0D-C033-C6B8-3D1DA8CA3D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2A7B86C-6764-922E-331E-3C2A33A98A15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1353A4B5-13E0-6ADD-76C1-34FF44D4B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60B3607-70EF-5DA1-D7B9-4FC87AF599A5}"/>
              </a:ext>
            </a:extLst>
          </p:cNvPr>
          <p:cNvSpPr txBox="1"/>
          <p:nvPr/>
        </p:nvSpPr>
        <p:spPr>
          <a:xfrm>
            <a:off x="7987969" y="3001608"/>
            <a:ext cx="14004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  <a:p>
            <a:r>
              <a:rPr lang="en-US" dirty="0"/>
              <a:t>“repo”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3793A9-5EA0-8DA3-4288-ED45FCFDF906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3573A1-AB10-6D29-4BC8-AA18A678E9F4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</p:spTree>
    <p:extLst>
      <p:ext uri="{BB962C8B-B14F-4D97-AF65-F5344CB8AC3E}">
        <p14:creationId xmlns:p14="http://schemas.microsoft.com/office/powerpoint/2010/main" val="2831201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E077C-B58B-FFBC-2DD1-F8868005A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689A505C-D5DE-747D-D8FD-05C5B92146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B8F47813-42DD-E361-BAD3-5143CE932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37A882A3-7979-D446-6F3E-7478EE2BF1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69D4F054-F30F-2852-3831-3A6430AD1AD0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4DC75798-C6C1-F9D3-A65C-0A2325789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A64A3EFF-B9EE-A80C-9503-FEAD1D6D8B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C746D2-2746-06AC-B477-F67274B17059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571F361-595A-179A-C520-102C575E33DB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961A3B-8CC7-C726-DF2B-A41B82DE4B11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CDFE65-6E1B-8326-45B9-E9105F4BA22C}"/>
              </a:ext>
            </a:extLst>
          </p:cNvPr>
          <p:cNvSpPr txBox="1"/>
          <p:nvPr/>
        </p:nvSpPr>
        <p:spPr>
          <a:xfrm>
            <a:off x="988286" y="4923373"/>
            <a:ext cx="9284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clone</a:t>
            </a:r>
          </a:p>
        </p:txBody>
      </p:sp>
    </p:spTree>
    <p:extLst>
      <p:ext uri="{BB962C8B-B14F-4D97-AF65-F5344CB8AC3E}">
        <p14:creationId xmlns:p14="http://schemas.microsoft.com/office/powerpoint/2010/main" val="3657544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F8036-2603-C55C-F818-648D6E7F1F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ptop Icon Vector Art, Icons, and Graphics for Free Download">
            <a:extLst>
              <a:ext uri="{FF2B5EF4-FFF2-40B4-BE49-F238E27FC236}">
                <a16:creationId xmlns:a16="http://schemas.microsoft.com/office/drawing/2014/main" id="{245E41AC-5AA5-3D9C-5FEB-16C6D66BF9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265" b="79490" l="10468" r="88000">
                        <a14:foregroundMark x1="29872" y1="63776" x2="19404" y2="65306"/>
                        <a14:foregroundMark x1="19404" y1="65306" x2="48936" y2="79490"/>
                        <a14:foregroundMark x1="48936" y1="79490" x2="76851" y2="70408"/>
                        <a14:foregroundMark x1="10723" y1="67551" x2="13872" y2="67755"/>
                        <a14:foregroundMark x1="44851" y1="18980" x2="86553" y2="22857"/>
                        <a14:foregroundMark x1="87207" y1="28300" x2="88000" y2="34898"/>
                        <a14:foregroundMark x1="86553" y1="22857" x2="86852" y2="25350"/>
                        <a14:foregroundMark x1="88000" y1="34898" x2="85362" y2="46735"/>
                        <a14:foregroundMark x1="85362" y1="46735" x2="85362" y2="46837"/>
                        <a14:foregroundMark x1="50723" y1="19592" x2="46809" y2="18367"/>
                        <a14:foregroundMark x1="87848" y1="27154" x2="87745" y2="29490"/>
                        <a14:foregroundMark x1="88000" y1="23673" x2="87847" y2="27154"/>
                        <a14:backgroundMark x1="72255" y1="36122" x2="61872" y2="37041"/>
                        <a14:backgroundMark x1="61872" y1="37041" x2="68511" y2="46020"/>
                        <a14:backgroundMark x1="68511" y1="46020" x2="68851" y2="45714"/>
                        <a14:backgroundMark x1="73702" y1="45102" x2="73617" y2="32653"/>
                        <a14:backgroundMark x1="73617" y1="32653" x2="61872" y2="28265"/>
                        <a14:backgroundMark x1="61872" y1="28265" x2="50553" y2="29694"/>
                        <a14:backgroundMark x1="50553" y1="29694" x2="51234" y2="44082"/>
                        <a14:backgroundMark x1="51234" y1="44082" x2="58979" y2="52551"/>
                        <a14:backgroundMark x1="58979" y1="52551" x2="69447" y2="52143"/>
                        <a14:backgroundMark x1="69447" y1="52143" x2="75404" y2="53878"/>
                        <a14:backgroundMark x1="79064" y1="41020" x2="79745" y2="29082"/>
                        <a14:backgroundMark x1="79745" y1="29082" x2="73702" y2="27653"/>
                        <a14:backgroundMark x1="86298" y1="26837" x2="85106" y2="28878"/>
                        <a14:backgroundMark x1="86553" y1="26224" x2="84851" y2="27653"/>
                        <a14:backgroundMark x1="86809" y1="25918" x2="83149" y2="27449"/>
                        <a14:backgroundMark x1="87064" y1="25714" x2="83915" y2="26224"/>
                        <a14:backgroundMark x1="86809" y1="25102" x2="83404" y2="25918"/>
                        <a14:backgroundMark x1="87064" y1="25714" x2="85362" y2="25918"/>
                        <a14:backgroundMark x1="85617" y1="25918" x2="86298" y2="25102"/>
                        <a14:backgroundMark x1="85362" y1="27449" x2="86298" y2="2479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984" t="14936" r="7858" b="15482"/>
          <a:stretch>
            <a:fillRect/>
          </a:stretch>
        </p:blipFill>
        <p:spPr bwMode="auto">
          <a:xfrm>
            <a:off x="609600" y="3889828"/>
            <a:ext cx="4020457" cy="277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ingle Cloud Icon PNG &amp; SVG Design For T-Shirts">
            <a:extLst>
              <a:ext uri="{FF2B5EF4-FFF2-40B4-BE49-F238E27FC236}">
                <a16:creationId xmlns:a16="http://schemas.microsoft.com/office/drawing/2014/main" id="{777CC43D-A937-B02E-31CF-D327FFA13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62" y="-1215571"/>
            <a:ext cx="6502400" cy="65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itHub Logo, symbol, meaning, history, PNG, brand">
            <a:extLst>
              <a:ext uri="{FF2B5EF4-FFF2-40B4-BE49-F238E27FC236}">
                <a16:creationId xmlns:a16="http://schemas.microsoft.com/office/drawing/2014/main" id="{7242C878-805F-9F01-A577-A7E7177148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77" y="380999"/>
            <a:ext cx="1915885" cy="1077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6FCB14F-1FA1-9F77-DF94-E2E4EE068C73}"/>
              </a:ext>
            </a:extLst>
          </p:cNvPr>
          <p:cNvCxnSpPr/>
          <p:nvPr/>
        </p:nvCxnSpPr>
        <p:spPr>
          <a:xfrm>
            <a:off x="1246262" y="0"/>
            <a:ext cx="73152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54" name="Picture 6" descr="Folder - Free files and folders icons">
            <a:extLst>
              <a:ext uri="{FF2B5EF4-FFF2-40B4-BE49-F238E27FC236}">
                <a16:creationId xmlns:a16="http://schemas.microsoft.com/office/drawing/2014/main" id="{B0989A65-1597-FB9B-928D-9D4DBBDAD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2654" y="1977569"/>
            <a:ext cx="1393371" cy="1393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Folder - Free files and folders icons">
            <a:extLst>
              <a:ext uri="{FF2B5EF4-FFF2-40B4-BE49-F238E27FC236}">
                <a16:creationId xmlns:a16="http://schemas.microsoft.com/office/drawing/2014/main" id="{6745EC7D-D940-C770-FDE6-898D3F0E4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281" y="4868316"/>
            <a:ext cx="571781" cy="571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0EA34A90-5606-1143-B74C-8DC6712CD25B}"/>
              </a:ext>
            </a:extLst>
          </p:cNvPr>
          <p:cNvSpPr/>
          <p:nvPr/>
        </p:nvSpPr>
        <p:spPr>
          <a:xfrm>
            <a:off x="1463501" y="2415121"/>
            <a:ext cx="5134070" cy="2816656"/>
          </a:xfrm>
          <a:custGeom>
            <a:avLst/>
            <a:gdLst>
              <a:gd name="connsiteX0" fmla="*/ 5127907 w 5127907"/>
              <a:gd name="connsiteY0" fmla="*/ 394004 h 2998308"/>
              <a:gd name="connsiteX1" fmla="*/ 972595 w 5127907"/>
              <a:gd name="connsiteY1" fmla="*/ 127786 h 2998308"/>
              <a:gd name="connsiteX2" fmla="*/ 322 w 5127907"/>
              <a:gd name="connsiteY2" fmla="*/ 2188080 h 2998308"/>
              <a:gd name="connsiteX3" fmla="*/ 1018894 w 5127907"/>
              <a:gd name="connsiteY3" fmla="*/ 2998308 h 2998308"/>
              <a:gd name="connsiteX4" fmla="*/ 1018894 w 5127907"/>
              <a:gd name="connsiteY4" fmla="*/ 2998308 h 2998308"/>
              <a:gd name="connsiteX0" fmla="*/ 5127717 w 5127717"/>
              <a:gd name="connsiteY0" fmla="*/ 212332 h 2816636"/>
              <a:gd name="connsiteX1" fmla="*/ 1099727 w 5127717"/>
              <a:gd name="connsiteY1" fmla="*/ 223906 h 2816636"/>
              <a:gd name="connsiteX2" fmla="*/ 132 w 5127717"/>
              <a:gd name="connsiteY2" fmla="*/ 2006408 h 2816636"/>
              <a:gd name="connsiteX3" fmla="*/ 1018704 w 5127717"/>
              <a:gd name="connsiteY3" fmla="*/ 2816636 h 2816636"/>
              <a:gd name="connsiteX4" fmla="*/ 1018704 w 5127717"/>
              <a:gd name="connsiteY4" fmla="*/ 2816636 h 2816636"/>
              <a:gd name="connsiteX0" fmla="*/ 5134070 w 5134070"/>
              <a:gd name="connsiteY0" fmla="*/ 212332 h 2816656"/>
              <a:gd name="connsiteX1" fmla="*/ 1106080 w 5134070"/>
              <a:gd name="connsiteY1" fmla="*/ 223906 h 2816656"/>
              <a:gd name="connsiteX2" fmla="*/ 6485 w 5134070"/>
              <a:gd name="connsiteY2" fmla="*/ 2006408 h 2816656"/>
              <a:gd name="connsiteX3" fmla="*/ 1025057 w 5134070"/>
              <a:gd name="connsiteY3" fmla="*/ 2816636 h 2816656"/>
              <a:gd name="connsiteX4" fmla="*/ 1025057 w 5134070"/>
              <a:gd name="connsiteY4" fmla="*/ 2816636 h 281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4070" h="2816656">
                <a:moveTo>
                  <a:pt x="5134070" y="212332"/>
                </a:moveTo>
                <a:cubicBezTo>
                  <a:pt x="3483712" y="-70284"/>
                  <a:pt x="1960677" y="-75107"/>
                  <a:pt x="1106080" y="223906"/>
                </a:cubicBezTo>
                <a:cubicBezTo>
                  <a:pt x="251483" y="522919"/>
                  <a:pt x="-49459" y="1180747"/>
                  <a:pt x="6485" y="2006408"/>
                </a:cubicBezTo>
                <a:cubicBezTo>
                  <a:pt x="62429" y="2832069"/>
                  <a:pt x="1025057" y="2816636"/>
                  <a:pt x="1025057" y="2816636"/>
                </a:cubicBezTo>
                <a:lnTo>
                  <a:pt x="1025057" y="2816636"/>
                </a:lnTo>
              </a:path>
            </a:pathLst>
          </a:custGeom>
          <a:noFill/>
          <a:ln w="76200">
            <a:solidFill>
              <a:schemeClr val="accent5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4FCD9B-59F6-CD0C-F580-2D27D2E5B2E0}"/>
              </a:ext>
            </a:extLst>
          </p:cNvPr>
          <p:cNvSpPr txBox="1"/>
          <p:nvPr/>
        </p:nvSpPr>
        <p:spPr>
          <a:xfrm>
            <a:off x="7987969" y="300160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“repository”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830E47-02EB-E90B-5AA5-FEBCBFBA3DB6}"/>
              </a:ext>
            </a:extLst>
          </p:cNvPr>
          <p:cNvSpPr txBox="1"/>
          <p:nvPr/>
        </p:nvSpPr>
        <p:spPr>
          <a:xfrm>
            <a:off x="6701036" y="6317734"/>
            <a:ext cx="87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LOCAL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F153A3-28C2-DE93-F1A2-776836A25BD9}"/>
              </a:ext>
            </a:extLst>
          </p:cNvPr>
          <p:cNvSpPr txBox="1"/>
          <p:nvPr/>
        </p:nvSpPr>
        <p:spPr>
          <a:xfrm>
            <a:off x="8680129" y="6317734"/>
            <a:ext cx="10359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REMOTE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9D285E-BB9A-3DA9-174B-D1E2E159468B}"/>
              </a:ext>
            </a:extLst>
          </p:cNvPr>
          <p:cNvSpPr txBox="1"/>
          <p:nvPr/>
        </p:nvSpPr>
        <p:spPr>
          <a:xfrm>
            <a:off x="1013708" y="2360069"/>
            <a:ext cx="1074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git pull</a:t>
            </a:r>
          </a:p>
        </p:txBody>
      </p:sp>
    </p:spTree>
    <p:extLst>
      <p:ext uri="{BB962C8B-B14F-4D97-AF65-F5344CB8AC3E}">
        <p14:creationId xmlns:p14="http://schemas.microsoft.com/office/powerpoint/2010/main" val="2289169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1762</TotalTime>
  <Words>916</Words>
  <Application>Microsoft Macintosh PowerPoint</Application>
  <PresentationFormat>Widescreen</PresentationFormat>
  <Paragraphs>181</Paragraphs>
  <Slides>35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Aptos</vt:lpstr>
      <vt:lpstr>Aptos Display</vt:lpstr>
      <vt:lpstr>Arial</vt:lpstr>
      <vt:lpstr>Cambria Math</vt:lpstr>
      <vt:lpstr>Office Theme</vt:lpstr>
      <vt:lpstr>Fundamentals of git and GitHub</vt:lpstr>
      <vt:lpstr>Summer Data Science Series</vt:lpstr>
      <vt:lpstr>PowerPoint Presentation</vt:lpstr>
      <vt:lpstr>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Benefits of this workflow</vt:lpstr>
      <vt:lpstr>Let’s try it!</vt:lpstr>
      <vt:lpstr>Fork repositories to make a personal copy</vt:lpstr>
      <vt:lpstr>Fork repositories to make a personal copy</vt:lpstr>
      <vt:lpstr>Fork repositories to make a personal copy</vt:lpstr>
      <vt:lpstr>PowerPoint Presentation</vt:lpstr>
      <vt:lpstr>“Pull request” to contribute your changes</vt:lpstr>
      <vt:lpstr>PowerPoint Presentation</vt:lpstr>
      <vt:lpstr>PowerPoint Presentation</vt:lpstr>
      <vt:lpstr>Degrees of separation: local/remote vs. forks vs. branches</vt:lpstr>
      <vt:lpstr>Degrees of separation: local/remote vs. forks vs. branches</vt:lpstr>
      <vt:lpstr>“Branches” provide an intermediate level of separation</vt:lpstr>
      <vt:lpstr>“Branches” provide an intermediate level of separation</vt:lpstr>
      <vt:lpstr>“Branches” provide an intermediate level of separation</vt:lpstr>
      <vt:lpstr>“Branches” provide an intermediate level of separation</vt:lpstr>
      <vt:lpstr>Merge conflicts</vt:lpstr>
      <vt:lpstr>Potential/sample workflows</vt:lpstr>
      <vt:lpstr>Potential/sample workflows</vt:lpstr>
      <vt:lpstr>Collaboration and documentation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Lewis, Abigail</dc:creator>
  <cp:lastModifiedBy>Lewis, Abigail</cp:lastModifiedBy>
  <cp:revision>57</cp:revision>
  <dcterms:created xsi:type="dcterms:W3CDTF">2025-06-10T12:12:34Z</dcterms:created>
  <dcterms:modified xsi:type="dcterms:W3CDTF">2025-06-17T18:56:26Z</dcterms:modified>
</cp:coreProperties>
</file>

<file path=docProps/thumbnail.jpeg>
</file>